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35"/>
  </p:notesMasterIdLst>
  <p:sldIdLst>
    <p:sldId id="258" r:id="rId2"/>
    <p:sldId id="257" r:id="rId3"/>
    <p:sldId id="278" r:id="rId4"/>
    <p:sldId id="281" r:id="rId5"/>
    <p:sldId id="261" r:id="rId6"/>
    <p:sldId id="287" r:id="rId7"/>
    <p:sldId id="262" r:id="rId8"/>
    <p:sldId id="263" r:id="rId9"/>
    <p:sldId id="264" r:id="rId10"/>
    <p:sldId id="265" r:id="rId11"/>
    <p:sldId id="260" r:id="rId12"/>
    <p:sldId id="288" r:id="rId13"/>
    <p:sldId id="289" r:id="rId14"/>
    <p:sldId id="275" r:id="rId15"/>
    <p:sldId id="277" r:id="rId16"/>
    <p:sldId id="276" r:id="rId17"/>
    <p:sldId id="279" r:id="rId18"/>
    <p:sldId id="290" r:id="rId19"/>
    <p:sldId id="291" r:id="rId20"/>
    <p:sldId id="292" r:id="rId21"/>
    <p:sldId id="280" r:id="rId22"/>
    <p:sldId id="285" r:id="rId23"/>
    <p:sldId id="267" r:id="rId24"/>
    <p:sldId id="271" r:id="rId25"/>
    <p:sldId id="272" r:id="rId26"/>
    <p:sldId id="273" r:id="rId27"/>
    <p:sldId id="293" r:id="rId28"/>
    <p:sldId id="274" r:id="rId29"/>
    <p:sldId id="283" r:id="rId30"/>
    <p:sldId id="268" r:id="rId31"/>
    <p:sldId id="270" r:id="rId32"/>
    <p:sldId id="269" r:id="rId33"/>
    <p:sldId id="259" r:id="rId34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65BBB4-775E-457B-8BE2-1C86EA8B81B5}">
          <p14:sldIdLst>
            <p14:sldId id="258"/>
            <p14:sldId id="257"/>
            <p14:sldId id="278"/>
            <p14:sldId id="281"/>
            <p14:sldId id="261"/>
            <p14:sldId id="287"/>
            <p14:sldId id="262"/>
            <p14:sldId id="263"/>
            <p14:sldId id="264"/>
            <p14:sldId id="265"/>
            <p14:sldId id="260"/>
            <p14:sldId id="288"/>
            <p14:sldId id="289"/>
            <p14:sldId id="275"/>
            <p14:sldId id="277"/>
            <p14:sldId id="276"/>
            <p14:sldId id="279"/>
            <p14:sldId id="290"/>
            <p14:sldId id="291"/>
            <p14:sldId id="292"/>
            <p14:sldId id="280"/>
            <p14:sldId id="285"/>
            <p14:sldId id="267"/>
            <p14:sldId id="271"/>
            <p14:sldId id="272"/>
            <p14:sldId id="273"/>
            <p14:sldId id="293"/>
            <p14:sldId id="274"/>
            <p14:sldId id="283"/>
            <p14:sldId id="268"/>
            <p14:sldId id="270"/>
            <p14:sldId id="269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FF"/>
    <a:srgbClr val="33CCFF"/>
    <a:srgbClr val="FFCCCC"/>
    <a:srgbClr val="99FFCC"/>
    <a:srgbClr val="CCFF66"/>
    <a:srgbClr val="FF9999"/>
    <a:srgbClr val="0099FF"/>
    <a:srgbClr val="00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482" autoAdjust="0"/>
  </p:normalViewPr>
  <p:slideViewPr>
    <p:cSldViewPr>
      <p:cViewPr>
        <p:scale>
          <a:sx n="60" d="100"/>
          <a:sy n="60" d="100"/>
        </p:scale>
        <p:origin x="-72" y="-10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'2024-2026'!$B$34</c:f>
              <c:strCache>
                <c:ptCount val="1"/>
                <c:pt idx="0">
                  <c:v>Дефицит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'2024-2026'!$C$33:$E$33</c:f>
              <c:strCache>
                <c:ptCount val="3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'2024-2026'!$C$34:$E$34</c:f>
              <c:numCache>
                <c:formatCode>#,##0.0</c:formatCode>
                <c:ptCount val="3"/>
                <c:pt idx="0">
                  <c:v>3129.5</c:v>
                </c:pt>
                <c:pt idx="1">
                  <c:v>3076.6</c:v>
                </c:pt>
                <c:pt idx="2">
                  <c:v>4585.8999999999996</c:v>
                </c:pt>
              </c:numCache>
            </c:numRef>
          </c:val>
        </c:ser>
        <c:ser>
          <c:idx val="1"/>
          <c:order val="1"/>
          <c:tx>
            <c:strRef>
              <c:f>'2024-2026'!$B$35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'2024-2026'!$C$33:$E$33</c:f>
              <c:strCache>
                <c:ptCount val="3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'2024-2026'!$C$35:$E$35</c:f>
              <c:numCache>
                <c:formatCode>#,##0.0</c:formatCode>
                <c:ptCount val="3"/>
                <c:pt idx="0">
                  <c:v>815448.6</c:v>
                </c:pt>
                <c:pt idx="1">
                  <c:v>813953</c:v>
                </c:pt>
                <c:pt idx="2">
                  <c:v>918733.5</c:v>
                </c:pt>
              </c:numCache>
            </c:numRef>
          </c:val>
        </c:ser>
        <c:ser>
          <c:idx val="2"/>
          <c:order val="2"/>
          <c:tx>
            <c:strRef>
              <c:f>'2024-2026'!$B$36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'2024-2026'!$C$33:$E$33</c:f>
              <c:strCache>
                <c:ptCount val="3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'2024-2026'!$C$36:$E$36</c:f>
              <c:numCache>
                <c:formatCode>#,##0.0</c:formatCode>
                <c:ptCount val="3"/>
                <c:pt idx="0">
                  <c:v>818578.1</c:v>
                </c:pt>
                <c:pt idx="1">
                  <c:v>817029.6</c:v>
                </c:pt>
                <c:pt idx="2">
                  <c:v>923319.4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6671488"/>
        <c:axId val="126693760"/>
      </c:barChart>
      <c:catAx>
        <c:axId val="12667148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400">
                <a:solidFill>
                  <a:schemeClr val="tx1"/>
                </a:solidFill>
              </a:defRPr>
            </a:pPr>
            <a:endParaRPr lang="ru-RU"/>
          </a:p>
        </c:txPr>
        <c:crossAx val="126693760"/>
        <c:crosses val="autoZero"/>
        <c:auto val="1"/>
        <c:lblAlgn val="ctr"/>
        <c:lblOffset val="100"/>
        <c:noMultiLvlLbl val="0"/>
      </c:catAx>
      <c:valAx>
        <c:axId val="12669376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266714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67686654103611E-2"/>
          <c:y val="3.8529916811785907E-2"/>
          <c:w val="0.84291084336220856"/>
          <c:h val="0.95672215023754947"/>
        </c:manualLayout>
      </c:layout>
      <c:doughnutChart>
        <c:varyColors val="1"/>
        <c:ser>
          <c:idx val="0"/>
          <c:order val="0"/>
          <c:explosion val="6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3 в Microsoft PowerPoint]2024-2026'!$B$17:$B$20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субъектам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'[Диаграмма 3 в Microsoft PowerPoint]2024-2026'!$D$17:$D$20</c:f>
              <c:numCache>
                <c:formatCode>General</c:formatCode>
                <c:ptCount val="4"/>
                <c:pt idx="0">
                  <c:v>186588.7</c:v>
                </c:pt>
                <c:pt idx="1">
                  <c:v>29534.799999999999</c:v>
                </c:pt>
                <c:pt idx="2">
                  <c:v>531267.30000000005</c:v>
                </c:pt>
                <c:pt idx="3">
                  <c:v>5031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46941617424234"/>
          <c:y val="2.4323966116523672E-2"/>
          <c:w val="0.69903919277812399"/>
          <c:h val="0.97567603388347635"/>
        </c:manualLayout>
      </c:layout>
      <c:doughnutChart>
        <c:varyColors val="1"/>
        <c:ser>
          <c:idx val="0"/>
          <c:order val="0"/>
          <c:explosion val="1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'2024-2026'!$B$17:$B$20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субъектам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'2024-2026'!$E$17:$E$20</c:f>
              <c:numCache>
                <c:formatCode>#,##0.0</c:formatCode>
                <c:ptCount val="4"/>
                <c:pt idx="0">
                  <c:v>182028.1</c:v>
                </c:pt>
                <c:pt idx="1">
                  <c:v>38031.1</c:v>
                </c:pt>
                <c:pt idx="2">
                  <c:v>527768.69999999995</c:v>
                </c:pt>
                <c:pt idx="3">
                  <c:v>5031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МО «Баяндаевский район» </a:t>
            </a:r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-202</a:t>
            </a:r>
            <a:r>
              <a:rPr lang="en-US" dirty="0" smtClean="0"/>
              <a:t>6</a:t>
            </a:r>
            <a:r>
              <a:rPr lang="ru-RU" baseline="0" dirty="0" smtClean="0"/>
              <a:t> </a:t>
            </a:r>
            <a:r>
              <a:rPr lang="ru-RU" dirty="0" smtClean="0"/>
              <a:t>годы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9207365591909445"/>
          <c:y val="8.1175998833479146E-2"/>
          <c:w val="0.74746538509116833"/>
          <c:h val="0.733486439195100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'2023-2025'!$B$6</c:f>
              <c:strCache>
                <c:ptCount val="1"/>
                <c:pt idx="0">
                  <c:v>Общий объем расходов  бюджета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'2023-2025'!$C$2:$G$2</c:f>
              <c:strCache>
                <c:ptCount val="5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  <c:pt idx="3">
                  <c:v>2023 год, оценка</c:v>
                </c:pt>
                <c:pt idx="4">
                  <c:v>2022 год, факт</c:v>
                </c:pt>
              </c:strCache>
            </c:strRef>
          </c:cat>
          <c:val>
            <c:numRef>
              <c:f>'2023-2025'!$C$6:$G$6</c:f>
              <c:numCache>
                <c:formatCode>#,##0.0</c:formatCode>
                <c:ptCount val="5"/>
                <c:pt idx="0">
                  <c:v>805939.19999999995</c:v>
                </c:pt>
                <c:pt idx="1">
                  <c:v>810623.9</c:v>
                </c:pt>
                <c:pt idx="2">
                  <c:v>923319.4</c:v>
                </c:pt>
                <c:pt idx="3">
                  <c:v>1025375.9</c:v>
                </c:pt>
                <c:pt idx="4">
                  <c:v>924559.3</c:v>
                </c:pt>
              </c:numCache>
            </c:numRef>
          </c:val>
        </c:ser>
        <c:ser>
          <c:idx val="1"/>
          <c:order val="1"/>
          <c:tx>
            <c:strRef>
              <c:f>'2023-2025'!$B$7</c:f>
              <c:strCache>
                <c:ptCount val="1"/>
                <c:pt idx="0">
                  <c:v> в том числе ,условно утвержденные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6047214811117E-2"/>
                  <c:y val="7.40740740740740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45059018513894E-2"/>
                  <c:y val="-1.8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'2023-2025'!$C$2:$G$2</c:f>
              <c:strCache>
                <c:ptCount val="5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  <c:pt idx="3">
                  <c:v>2023 год, оценка</c:v>
                </c:pt>
                <c:pt idx="4">
                  <c:v>2022 год, факт</c:v>
                </c:pt>
              </c:strCache>
            </c:strRef>
          </c:cat>
          <c:val>
            <c:numRef>
              <c:f>'2023-2025'!$C$7:$G$7</c:f>
              <c:numCache>
                <c:formatCode>#,##0.0</c:formatCode>
                <c:ptCount val="5"/>
                <c:pt idx="0">
                  <c:v>12638.9</c:v>
                </c:pt>
                <c:pt idx="1">
                  <c:v>6405.7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4898048"/>
        <c:axId val="114899968"/>
      </c:barChart>
      <c:catAx>
        <c:axId val="1148980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период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14899968"/>
        <c:crosses val="autoZero"/>
        <c:auto val="1"/>
        <c:lblAlgn val="ctr"/>
        <c:lblOffset val="100"/>
        <c:noMultiLvlLbl val="0"/>
      </c:catAx>
      <c:valAx>
        <c:axId val="11489996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400"/>
                </a:pPr>
                <a:r>
                  <a:rPr lang="ru-RU" sz="140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0.48052412010356993"/>
              <c:y val="0.91942388451443569"/>
            </c:manualLayout>
          </c:layout>
          <c:overlay val="0"/>
        </c:title>
        <c:numFmt formatCode="#,##0.0" sourceLinked="1"/>
        <c:majorTickMark val="none"/>
        <c:minorTickMark val="none"/>
        <c:tickLblPos val="nextTo"/>
        <c:txPr>
          <a:bodyPr rot="1260000"/>
          <a:lstStyle/>
          <a:p>
            <a:pPr>
              <a:defRPr/>
            </a:pPr>
            <a:endParaRPr lang="ru-RU"/>
          </a:p>
        </c:txPr>
        <c:crossAx val="114898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7212494540791562E-2"/>
          <c:y val="0.94436643336249637"/>
          <c:w val="0.88849466285470913"/>
          <c:h val="5.563356663750364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solidFill>
                  <a:srgbClr val="FFCC99"/>
                </a:solidFill>
              </a:defRPr>
            </a:pPr>
            <a:r>
              <a:rPr lang="ru-RU" sz="2400" b="0" dirty="0">
                <a:solidFill>
                  <a:schemeClr val="tx1"/>
                </a:solidFill>
              </a:rPr>
              <a:t>Динамика </a:t>
            </a:r>
            <a:r>
              <a:rPr lang="ru-RU" sz="2400" b="0" dirty="0" smtClean="0">
                <a:solidFill>
                  <a:schemeClr val="tx1"/>
                </a:solidFill>
              </a:rPr>
              <a:t>доходов бюджета МО «Баяндаевский</a:t>
            </a:r>
            <a:r>
              <a:rPr lang="ru-RU" sz="2400" b="0" baseline="0" dirty="0" smtClean="0">
                <a:solidFill>
                  <a:schemeClr val="tx1"/>
                </a:solidFill>
              </a:rPr>
              <a:t> район» </a:t>
            </a:r>
            <a:endParaRPr lang="ru-RU" sz="24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66987607392793"/>
          <c:y val="9.3199038655585528E-3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'2023-2025'!$B$54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'2023-2025'!$C$53:$G$53</c:f>
              <c:strCache>
                <c:ptCount val="5"/>
                <c:pt idx="0">
                  <c:v>2022 г., факт</c:v>
                </c:pt>
                <c:pt idx="1">
                  <c:v>2023 г., оценка</c:v>
                </c:pt>
                <c:pt idx="2">
                  <c:v>2024 г., прогноз</c:v>
                </c:pt>
                <c:pt idx="3">
                  <c:v>2025 г., прогноз</c:v>
                </c:pt>
                <c:pt idx="4">
                  <c:v>2026 г., прогноз</c:v>
                </c:pt>
              </c:strCache>
            </c:strRef>
          </c:cat>
          <c:val>
            <c:numRef>
              <c:f>'2023-2025'!$C$54:$G$54</c:f>
              <c:numCache>
                <c:formatCode>#,##0.00</c:formatCode>
                <c:ptCount val="5"/>
                <c:pt idx="0">
                  <c:v>56848.7</c:v>
                </c:pt>
                <c:pt idx="1">
                  <c:v>57516.7</c:v>
                </c:pt>
                <c:pt idx="2">
                  <c:v>61146.5</c:v>
                </c:pt>
                <c:pt idx="3">
                  <c:v>61531.199999999997</c:v>
                </c:pt>
                <c:pt idx="4">
                  <c:v>62589.7</c:v>
                </c:pt>
              </c:numCache>
            </c:numRef>
          </c:val>
        </c:ser>
        <c:ser>
          <c:idx val="1"/>
          <c:order val="1"/>
          <c:tx>
            <c:strRef>
              <c:f>'2023-2025'!$B$55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solidFill>
                      <a:schemeClr val="bg1">
                        <a:lumMod val="65000"/>
                        <a:lumOff val="3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'2023-2025'!$C$53:$G$53</c:f>
              <c:strCache>
                <c:ptCount val="5"/>
                <c:pt idx="0">
                  <c:v>2022 г., факт</c:v>
                </c:pt>
                <c:pt idx="1">
                  <c:v>2023 г., оценка</c:v>
                </c:pt>
                <c:pt idx="2">
                  <c:v>2024 г., прогноз</c:v>
                </c:pt>
                <c:pt idx="3">
                  <c:v>2025 г., прогноз</c:v>
                </c:pt>
                <c:pt idx="4">
                  <c:v>2026 г., прогноз</c:v>
                </c:pt>
              </c:strCache>
            </c:strRef>
          </c:cat>
          <c:val>
            <c:numRef>
              <c:f>'2023-2025'!$C$55:$G$55</c:f>
              <c:numCache>
                <c:formatCode>#,##0.00</c:formatCode>
                <c:ptCount val="5"/>
                <c:pt idx="0">
                  <c:v>861676.3</c:v>
                </c:pt>
                <c:pt idx="1">
                  <c:v>973093.4</c:v>
                </c:pt>
                <c:pt idx="2">
                  <c:v>857587</c:v>
                </c:pt>
                <c:pt idx="3">
                  <c:v>752421.8</c:v>
                </c:pt>
                <c:pt idx="4">
                  <c:v>752858.9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4128384"/>
        <c:axId val="114130304"/>
      </c:barChart>
      <c:catAx>
        <c:axId val="11412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tx1"/>
                    </a:solidFill>
                  </a:defRPr>
                </a:pPr>
                <a:r>
                  <a:rPr lang="ru-RU" sz="1400">
                    <a:solidFill>
                      <a:schemeClr val="tx1"/>
                    </a:solidFill>
                  </a:rPr>
                  <a:t>периоды</a:t>
                </a:r>
              </a:p>
            </c:rich>
          </c:tx>
          <c:layout>
            <c:manualLayout>
              <c:xMode val="edge"/>
              <c:yMode val="edge"/>
              <c:x val="0.50081305694893197"/>
              <c:y val="0.88814456858752089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114130304"/>
        <c:crosses val="autoZero"/>
        <c:auto val="1"/>
        <c:lblAlgn val="ctr"/>
        <c:lblOffset val="100"/>
        <c:noMultiLvlLbl val="0"/>
      </c:catAx>
      <c:valAx>
        <c:axId val="114130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ru-RU">
                    <a:solidFill>
                      <a:schemeClr val="tx1"/>
                    </a:solidFill>
                  </a:rPr>
                  <a:t>тыс. руб.</a:t>
                </a:r>
              </a:p>
            </c:rich>
          </c:tx>
          <c:layout>
            <c:manualLayout>
              <c:xMode val="edge"/>
              <c:yMode val="edge"/>
              <c:x val="9.3762204775178666E-3"/>
              <c:y val="0.40391817564716459"/>
            </c:manualLayout>
          </c:layout>
          <c:overlay val="0"/>
        </c:title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ru-RU"/>
          </a:p>
        </c:txPr>
        <c:crossAx val="1141283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54630257993937E-2"/>
          <c:y val="0.18751109592138507"/>
          <c:w val="0.93269073948401215"/>
          <c:h val="0.66730480864704067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'2023-2025'!$B$96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0.10322792953679231"/>
                  <c:y val="-6.8361744875224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108905853520722E-2"/>
                  <c:y val="5.6968120729353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934695322006394"/>
                  <c:y val="-6.266493280228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989882170249073E-2"/>
                  <c:y val="5.1271308656418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0523113889244337E-2"/>
                  <c:y val="-4.5574496583482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2022 г., факт</c:v>
                </c:pt>
                <c:pt idx="1">
                  <c:v>2023 г., оценка</c:v>
                </c:pt>
                <c:pt idx="2">
                  <c:v>2024 г., прогноз</c:v>
                </c:pt>
                <c:pt idx="3">
                  <c:v>2025 г., прогноз</c:v>
                </c:pt>
                <c:pt idx="4">
                  <c:v>2026 г., прогноз</c:v>
                </c:pt>
              </c:strCache>
            </c:strRef>
          </c:cat>
          <c:val>
            <c:numRef>
              <c:f>'2023-2025'!$C$96:$G$96</c:f>
              <c:numCache>
                <c:formatCode>#,##0.00</c:formatCode>
                <c:ptCount val="5"/>
                <c:pt idx="0">
                  <c:v>39573.5</c:v>
                </c:pt>
                <c:pt idx="1">
                  <c:v>42835.6</c:v>
                </c:pt>
                <c:pt idx="2">
                  <c:v>43661</c:v>
                </c:pt>
                <c:pt idx="3">
                  <c:v>44218.9</c:v>
                </c:pt>
                <c:pt idx="4">
                  <c:v>44774.1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760768"/>
        <c:axId val="100242560"/>
      </c:lineChart>
      <c:catAx>
        <c:axId val="997607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00242560"/>
        <c:crosses val="autoZero"/>
        <c:auto val="1"/>
        <c:lblAlgn val="ctr"/>
        <c:lblOffset val="100"/>
        <c:noMultiLvlLbl val="0"/>
      </c:catAx>
      <c:valAx>
        <c:axId val="10024256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9760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532458891122089"/>
          <c:y val="0"/>
          <c:w val="0.56323155758784227"/>
          <c:h val="6.265848734616788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54622150378587E-2"/>
          <c:y val="0.22860736819451913"/>
          <c:w val="0.93269075569924287"/>
          <c:h val="0.62944429652600498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'2023-2025'!$B$98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7.9424908274893458E-2"/>
                  <c:y val="-5.7599924530492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8603441588633078E-2"/>
                  <c:y val="6.91199094365911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603441588633078E-2"/>
                  <c:y val="-3.455995471829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7108882459365109E-2"/>
                  <c:y val="4.6079939624394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701637440706915E-2"/>
                  <c:y val="-4.0319947171344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2022 г., факт</c:v>
                </c:pt>
                <c:pt idx="1">
                  <c:v>2023 г., оценка</c:v>
                </c:pt>
                <c:pt idx="2">
                  <c:v>2024 г., прогноз</c:v>
                </c:pt>
                <c:pt idx="3">
                  <c:v>2025 г., прогноз</c:v>
                </c:pt>
                <c:pt idx="4">
                  <c:v>2026 г., прогноз</c:v>
                </c:pt>
              </c:strCache>
            </c:strRef>
          </c:cat>
          <c:val>
            <c:numRef>
              <c:f>'2023-2025'!$C$98:$G$98</c:f>
              <c:numCache>
                <c:formatCode>#,##0.00</c:formatCode>
                <c:ptCount val="5"/>
                <c:pt idx="0">
                  <c:v>8538.7000000000007</c:v>
                </c:pt>
                <c:pt idx="1">
                  <c:v>5712.5</c:v>
                </c:pt>
                <c:pt idx="2">
                  <c:v>9500</c:v>
                </c:pt>
                <c:pt idx="3">
                  <c:v>8968.1</c:v>
                </c:pt>
                <c:pt idx="4">
                  <c:v>9122.1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2415744"/>
        <c:axId val="142417280"/>
      </c:lineChart>
      <c:catAx>
        <c:axId val="142415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42417280"/>
        <c:crosses val="autoZero"/>
        <c:auto val="1"/>
        <c:lblAlgn val="ctr"/>
        <c:lblOffset val="100"/>
        <c:noMultiLvlLbl val="0"/>
      </c:catAx>
      <c:valAx>
        <c:axId val="14241728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4241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413185084698192"/>
          <c:y val="1.4217680525360089E-2"/>
          <c:w val="0.58456224162227588"/>
          <c:h val="6.064988234029738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2617061950524E-2"/>
          <c:y val="0.25765539940006671"/>
          <c:w val="0.93888888888888888"/>
          <c:h val="0.62692860515498283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'2023-2025'!$B$104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9.0100187094526912E-2"/>
                  <c:y val="-5.0615198287142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6324297022092E-2"/>
                  <c:y val="4.499128736634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070821233914567E-2"/>
                  <c:y val="-4.499128736634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099950295986331E-2"/>
                  <c:y val="4.499128736634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914530645164723E-2"/>
                  <c:y val="-4.499128736634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2022 г., факт</c:v>
                </c:pt>
                <c:pt idx="1">
                  <c:v>2023 г., оценка</c:v>
                </c:pt>
                <c:pt idx="2">
                  <c:v>2024 г., прогноз</c:v>
                </c:pt>
                <c:pt idx="3">
                  <c:v>2025 г., прогноз</c:v>
                </c:pt>
                <c:pt idx="4">
                  <c:v>2026 г., прогноз</c:v>
                </c:pt>
              </c:strCache>
            </c:strRef>
          </c:cat>
          <c:val>
            <c:numRef>
              <c:f>'2023-2025'!$C$104:$G$104</c:f>
              <c:numCache>
                <c:formatCode>#,##0.00</c:formatCode>
                <c:ptCount val="5"/>
                <c:pt idx="0">
                  <c:v>998.2</c:v>
                </c:pt>
                <c:pt idx="1">
                  <c:v>892.4</c:v>
                </c:pt>
                <c:pt idx="2">
                  <c:v>1204</c:v>
                </c:pt>
                <c:pt idx="3">
                  <c:v>1204</c:v>
                </c:pt>
                <c:pt idx="4">
                  <c:v>1204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436032"/>
        <c:axId val="81793024"/>
      </c:lineChart>
      <c:catAx>
        <c:axId val="814360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900"/>
            </a:pPr>
            <a:endParaRPr lang="ru-RU"/>
          </a:p>
        </c:txPr>
        <c:crossAx val="81793024"/>
        <c:crosses val="autoZero"/>
        <c:auto val="1"/>
        <c:lblAlgn val="ctr"/>
        <c:lblOffset val="100"/>
        <c:noMultiLvlLbl val="0"/>
      </c:catAx>
      <c:valAx>
        <c:axId val="817930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81436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601826569222489"/>
          <c:y val="1.1023080768803466E-2"/>
          <c:w val="0.75202196353823436"/>
          <c:h val="6.269644807984298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50001766911336E-2"/>
          <c:y val="0.231250476617162"/>
          <c:w val="0.93629999646617734"/>
          <c:h val="0.63430892894591351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'2023-2025'!$B$103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9.5434187112490687E-2"/>
                  <c:y val="-5.67472308542886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654911956518022E-2"/>
                  <c:y val="6.0530379577907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64002544352321E-2"/>
                  <c:y val="-3.78314872361924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654911956518022E-2"/>
                  <c:y val="4.1614635959811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445821368683612E-2"/>
                  <c:y val="-3.7831487236192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2022 г., факт</c:v>
                </c:pt>
                <c:pt idx="1">
                  <c:v>2023 г., оценка</c:v>
                </c:pt>
                <c:pt idx="2">
                  <c:v>2024 г., прогноз</c:v>
                </c:pt>
                <c:pt idx="3">
                  <c:v>2025 г., прогноз</c:v>
                </c:pt>
                <c:pt idx="4">
                  <c:v>2026 г., прогноз</c:v>
                </c:pt>
              </c:strCache>
            </c:strRef>
          </c:cat>
          <c:val>
            <c:numRef>
              <c:f>'2023-2025'!$C$103:$G$103</c:f>
              <c:numCache>
                <c:formatCode>General</c:formatCode>
                <c:ptCount val="5"/>
                <c:pt idx="0" formatCode="#,##0.00">
                  <c:v>1500</c:v>
                </c:pt>
                <c:pt idx="1">
                  <c:v>1078.5999999999999</c:v>
                </c:pt>
                <c:pt idx="2">
                  <c:v>1800</c:v>
                </c:pt>
                <c:pt idx="3">
                  <c:v>1800</c:v>
                </c:pt>
                <c:pt idx="4">
                  <c:v>1850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0685952"/>
        <c:axId val="79941632"/>
      </c:lineChart>
      <c:catAx>
        <c:axId val="150685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79941632"/>
        <c:crosses val="autoZero"/>
        <c:auto val="1"/>
        <c:lblAlgn val="ctr"/>
        <c:lblOffset val="100"/>
        <c:noMultiLvlLbl val="0"/>
      </c:catAx>
      <c:valAx>
        <c:axId val="7994163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50685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713176712792551"/>
          <c:y val="7.1879825748765558E-2"/>
          <c:w val="0.78997260717457196"/>
          <c:h val="0.1215391636322040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4396801914797E-2"/>
          <c:y val="0.29510261408980087"/>
          <c:w val="0.9450772526249519"/>
          <c:h val="0.5653064689884395"/>
        </c:manualLayout>
      </c:layout>
      <c:lineChart>
        <c:grouping val="standard"/>
        <c:varyColors val="0"/>
        <c:ser>
          <c:idx val="0"/>
          <c:order val="0"/>
          <c:tx>
            <c:strRef>
              <c:f>'2023-2025'!$B$102</c:f>
              <c:strCache>
                <c:ptCount val="1"/>
                <c:pt idx="0">
                  <c:v>доходы от оказания платных услуг (работ) и компенсации затрат государства 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8.9607977281276743E-2"/>
                  <c:y val="-3.9399453061135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607977281276716E-2"/>
                  <c:y val="3.1519562448908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419824697840594E-2"/>
                  <c:y val="-3.1519562448908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2702175391818062E-2"/>
                  <c:y val="5.121928897947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94881660322342E-2"/>
                  <c:y val="-3.15195624489086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2022 г., факт</c:v>
                </c:pt>
                <c:pt idx="1">
                  <c:v>2023 г., оценка</c:v>
                </c:pt>
                <c:pt idx="2">
                  <c:v>2024 г., прогноз</c:v>
                </c:pt>
                <c:pt idx="3">
                  <c:v>2025 г., прогноз</c:v>
                </c:pt>
                <c:pt idx="4">
                  <c:v>2026 г., прогноз</c:v>
                </c:pt>
              </c:strCache>
            </c:strRef>
          </c:cat>
          <c:val>
            <c:numRef>
              <c:f>'2023-2025'!$C$102:$G$102</c:f>
              <c:numCache>
                <c:formatCode>#,##0.00</c:formatCode>
                <c:ptCount val="5"/>
                <c:pt idx="0">
                  <c:v>810.9</c:v>
                </c:pt>
                <c:pt idx="1">
                  <c:v>304.5</c:v>
                </c:pt>
                <c:pt idx="2">
                  <c:v>800</c:v>
                </c:pt>
                <c:pt idx="3">
                  <c:v>900</c:v>
                </c:pt>
                <c:pt idx="4">
                  <c:v>1000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8295168"/>
        <c:axId val="98309248"/>
      </c:lineChart>
      <c:catAx>
        <c:axId val="98295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crossAx val="98309248"/>
        <c:crosses val="autoZero"/>
        <c:auto val="1"/>
        <c:lblAlgn val="ctr"/>
        <c:lblOffset val="100"/>
        <c:noMultiLvlLbl val="0"/>
      </c:catAx>
      <c:valAx>
        <c:axId val="983092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982951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404355656389057"/>
          <c:y val="2.7496474989878682E-2"/>
          <c:w val="0.84166666666666667"/>
          <c:h val="0.134051398442315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24817013884452E-2"/>
          <c:y val="9.0044538158659121E-2"/>
          <c:w val="0.94586784080882824"/>
          <c:h val="0.78124744924356215"/>
        </c:manualLayout>
      </c:layout>
      <c:lineChart>
        <c:grouping val="stacked"/>
        <c:varyColors val="0"/>
        <c:ser>
          <c:idx val="0"/>
          <c:order val="0"/>
          <c:tx>
            <c:strRef>
              <c:f>'2023-2025'!$B$99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6.6191601322093924E-2"/>
                  <c:y val="-4.8974523607070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184259144806604E-2"/>
                  <c:y val="4.51353061339674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52264386580339E-2"/>
                  <c:y val="-4.0449179631627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52998604309071E-2"/>
                  <c:y val="5.2813718364046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408974856251301E-2"/>
                  <c:y val="-4.8732534995492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'2023-2025'!$C$95:$G$95</c:f>
              <c:strCache>
                <c:ptCount val="5"/>
                <c:pt idx="0">
                  <c:v>2022 г., факт</c:v>
                </c:pt>
                <c:pt idx="1">
                  <c:v>2023 г., оценка</c:v>
                </c:pt>
                <c:pt idx="2">
                  <c:v>2024 г., прогноз</c:v>
                </c:pt>
                <c:pt idx="3">
                  <c:v>2025 г., прогноз</c:v>
                </c:pt>
                <c:pt idx="4">
                  <c:v>2026 г., прогноз</c:v>
                </c:pt>
              </c:strCache>
            </c:strRef>
          </c:cat>
          <c:val>
            <c:numRef>
              <c:f>'2023-2025'!$C$99:$G$99</c:f>
              <c:numCache>
                <c:formatCode>General</c:formatCode>
                <c:ptCount val="5"/>
                <c:pt idx="0">
                  <c:v>1270.7</c:v>
                </c:pt>
                <c:pt idx="1">
                  <c:v>1570.3</c:v>
                </c:pt>
                <c:pt idx="2" formatCode="#,##0.00">
                  <c:v>1350</c:v>
                </c:pt>
                <c:pt idx="3" formatCode="#,##0.00">
                  <c:v>1450</c:v>
                </c:pt>
                <c:pt idx="4" formatCode="#,##0.00">
                  <c:v>1500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051776"/>
        <c:axId val="101701504"/>
      </c:lineChart>
      <c:catAx>
        <c:axId val="990517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01701504"/>
        <c:crosses val="autoZero"/>
        <c:auto val="1"/>
        <c:lblAlgn val="ctr"/>
        <c:lblOffset val="100"/>
        <c:noMultiLvlLbl val="0"/>
      </c:catAx>
      <c:valAx>
        <c:axId val="101701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0517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2514412746584298"/>
          <c:y val="3.228650106816118E-2"/>
          <c:w val="0.53015227570555323"/>
          <c:h val="6.9638623288864207E-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98747531453424E-2"/>
          <c:y val="0"/>
          <c:w val="0.76522534911086981"/>
          <c:h val="0.90921320830261954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explosion val="11"/>
          </c:dPt>
          <c:dPt>
            <c:idx val="1"/>
            <c:bubble3D val="0"/>
            <c:explosion val="20"/>
          </c:dPt>
          <c:dPt>
            <c:idx val="2"/>
            <c:bubble3D val="0"/>
            <c:explosion val="23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3 в Microsoft PowerPoint]2024-2026'!$B$17:$B$20</c:f>
              <c:strCache>
                <c:ptCount val="4"/>
                <c:pt idx="0">
                  <c:v>Дотации бюджетам субъектов РФ и муниципальных образований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субъектам РФ и муниципальных образований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'[Диаграмма 3 в Microsoft PowerPoint]2024-2026'!$C$17:$C$20</c:f>
              <c:numCache>
                <c:formatCode>General</c:formatCode>
                <c:ptCount val="4"/>
                <c:pt idx="0">
                  <c:v>251759.2</c:v>
                </c:pt>
                <c:pt idx="1">
                  <c:v>35334.400000000001</c:v>
                </c:pt>
                <c:pt idx="2">
                  <c:v>565462.30000000005</c:v>
                </c:pt>
                <c:pt idx="3">
                  <c:v>5031.1000000000004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FF96-6FAA-4D26-8BFA-68B84A204B52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9E718-E8CF-48E8-8034-2533275CA8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4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7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6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6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62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56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9E718-E8CF-48E8-8034-2533275CA8A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4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609601"/>
            <a:ext cx="10361851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4953000"/>
            <a:ext cx="8533289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1371601"/>
            <a:ext cx="10361851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4068763"/>
            <a:ext cx="10361851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3620" y="3924300"/>
            <a:ext cx="11301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0285" y="3924300"/>
            <a:ext cx="11301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225" y="3924300"/>
            <a:ext cx="11301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16" y="1600200"/>
            <a:ext cx="5388163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0"/>
            <a:ext cx="5386216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794" y="1600200"/>
            <a:ext cx="5388332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520" y="2212848"/>
            <a:ext cx="5388163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29301" y="2212849"/>
            <a:ext cx="5388163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5091" y="266700"/>
            <a:ext cx="4010562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725" y="273051"/>
            <a:ext cx="666028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5091" y="2438401"/>
            <a:ext cx="4010562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143" y="228600"/>
            <a:ext cx="761477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573" y="1143000"/>
            <a:ext cx="807191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143" y="5810250"/>
            <a:ext cx="761477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0"/>
            <a:ext cx="10971372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3359" y="6356351"/>
            <a:ext cx="2780938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773" y="6356351"/>
            <a:ext cx="37968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9555" y="6356351"/>
            <a:ext cx="749202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5545" y="6499384"/>
            <a:ext cx="11301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726" y="6499384"/>
            <a:ext cx="113015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94606" y="2636912"/>
            <a:ext cx="8424936" cy="1080120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ln w="500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Бюджет для граждан</a:t>
            </a:r>
            <a:endParaRPr lang="ru-RU" sz="5400" dirty="0">
              <a:ln w="5000" cmpd="sng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606" y="3717032"/>
            <a:ext cx="8228529" cy="93610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Бюджет МО «Баяндаевский район» 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на 2024 год и на плановый период 2025 и 2026 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90" y="1196752"/>
            <a:ext cx="10832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Формирование основных параметров районного бюджета на 2024 год и на плановый период 2025 и 2026 годов осуществлено в соответствии с требованиями действующего бюджетного и налогового законодательства с учетом планируемых с 2024 года изменений. </a:t>
            </a:r>
            <a:r>
              <a:rPr lang="ru-RU" sz="2400" dirty="0"/>
              <a:t>Также при подготовке проекта решения  учтены ожидаемые параметры исполнения  бюджета за </a:t>
            </a:r>
            <a:r>
              <a:rPr lang="ru-RU" sz="2400" dirty="0" smtClean="0"/>
              <a:t>2023 год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457200" algn="just"/>
            <a:r>
              <a:rPr lang="ru-RU" sz="2400" dirty="0" smtClean="0"/>
              <a:t>В соответствии с бюджетным законодательством, бюджет района формируется на трехлетний бюджетный цикл, что обеспечивает стабильность и предсказуемость развития бюджетной системы района.</a:t>
            </a:r>
          </a:p>
          <a:p>
            <a:pPr indent="457200" algn="just"/>
            <a:endParaRPr lang="ru-RU" sz="2400" dirty="0" smtClean="0"/>
          </a:p>
        </p:txBody>
      </p:sp>
      <p:sp>
        <p:nvSpPr>
          <p:cNvPr id="8" name="Пятиугольник 7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БЮДЖЕТНАЯ СИСТЕМА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333" y="692696"/>
            <a:ext cx="1087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/>
              <a:t>В состав Баяндаевского муниципального района входят 12 муниципальных образований, в состав которых входит 48 сельских населенных пунктов.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99376"/>
              </p:ext>
            </p:extLst>
          </p:nvPr>
        </p:nvGraphicFramePr>
        <p:xfrm>
          <a:off x="766614" y="1484784"/>
          <a:ext cx="6768752" cy="5136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5236"/>
                <a:gridCol w="1693516"/>
              </a:tblGrid>
              <a:tr h="395096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Баяндаевский муниципальный район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</a:rPr>
                        <a:t>11 607</a:t>
                      </a: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поселение Баяндай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2 895</a:t>
                      </a: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Васильевск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578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Гаханы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534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Курумчинский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1183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Кырма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406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Люры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723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Нагалык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Ользоны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1032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Покровка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686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Половинка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Тургеневка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Сельское поселение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Хогот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1 325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C:\Users\Petr\Desktop\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13" y="2636912"/>
            <a:ext cx="3999771" cy="39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4656" y="141277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Общая численность населения по состоянию на 01.01.2023 года составляет – 11 607 чел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СОЦИАЛЬНО-ЭКОНОМИЧЕСКОЕ РАЗВИТИЕ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333" y="692696"/>
            <a:ext cx="1087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/>
              <a:t>Прогноз социально-экономического развития </a:t>
            </a:r>
          </a:p>
          <a:p>
            <a:pPr indent="457200" algn="ctr"/>
            <a:r>
              <a:rPr lang="ru-RU" sz="2000" dirty="0" smtClean="0"/>
              <a:t>муниципального образования «Баяндаевский район на 2024-2026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5117"/>
              </p:ext>
            </p:extLst>
          </p:nvPr>
        </p:nvGraphicFramePr>
        <p:xfrm>
          <a:off x="1" y="1400582"/>
          <a:ext cx="12010689" cy="50463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4925"/>
                <a:gridCol w="731516"/>
                <a:gridCol w="1080000"/>
                <a:gridCol w="1080000"/>
                <a:gridCol w="1080120"/>
                <a:gridCol w="1152128"/>
                <a:gridCol w="1152000"/>
                <a:gridCol w="1080000"/>
                <a:gridCol w="1080000"/>
              </a:tblGrid>
              <a:tr h="3200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изм.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</a:rPr>
                        <a:t>2021 года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</a:rPr>
                        <a:t>2022 года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Оценка </a:t>
                      </a:r>
                    </a:p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2023 года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Прогноз на: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 anchor="ctr"/>
                </a:tc>
              </a:tr>
              <a:tr h="504810">
                <a:tc vMerge="1">
                  <a:txBody>
                    <a:bodyPr/>
                    <a:lstStyle/>
                    <a:p>
                      <a:pPr algn="ctr"/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1 вариант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 вариант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Численность</a:t>
                      </a:r>
                      <a:r>
                        <a:rPr lang="ru-RU" sz="1600" baseline="0" dirty="0" smtClean="0"/>
                        <a:t> постоянного населения -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11,611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11,607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11,607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11,607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11,607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11,607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11,607</a:t>
                      </a:r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 по полному кругу</a:t>
                      </a:r>
                      <a:r>
                        <a:rPr lang="ru-RU" sz="1600" baseline="0" dirty="0" smtClean="0"/>
                        <a:t> организаций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тыс.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чел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1,971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2,005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2,005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2,005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2,005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2,005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2,005</a:t>
                      </a:r>
                      <a:endParaRPr lang="ru-RU" sz="1600" dirty="0"/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Уровень регистрируемой безработицы (к трудоспособному населению)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3,3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2,22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2,2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Среднемесячная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начисленная заработная плата по полному кругу организаций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32264,2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32386,1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32386,1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32607,4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32650,0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33128,2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33648,8</a:t>
                      </a:r>
                      <a:endParaRPr lang="ru-RU" sz="1600" dirty="0"/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Среднемесячная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начисленная заработная плата работников малых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21997,7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22219,8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22219,8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22400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22422,3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22784,5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23255,6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СОЦИАЛЬНО-ЭКОНОМИЧЕСКОЕ РАЗВИТИЕ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2333" y="692696"/>
            <a:ext cx="1087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en-US" sz="2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 smtClean="0"/>
              <a:t>Прогноз социально-экономического развития </a:t>
            </a:r>
          </a:p>
          <a:p>
            <a:pPr indent="457200" algn="ctr"/>
            <a:r>
              <a:rPr lang="ru-RU" sz="2000" dirty="0" smtClean="0"/>
              <a:t>муниципального образования «Баяндаевский район на 2024-2026 гг.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87613"/>
              </p:ext>
            </p:extLst>
          </p:nvPr>
        </p:nvGraphicFramePr>
        <p:xfrm>
          <a:off x="1" y="1400582"/>
          <a:ext cx="12010689" cy="51377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4925"/>
                <a:gridCol w="731516"/>
                <a:gridCol w="1080000"/>
                <a:gridCol w="1080000"/>
                <a:gridCol w="1080120"/>
                <a:gridCol w="1152128"/>
                <a:gridCol w="1152000"/>
                <a:gridCol w="1080000"/>
                <a:gridCol w="1080000"/>
              </a:tblGrid>
              <a:tr h="3200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6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Ед.</a:t>
                      </a:r>
                    </a:p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изм.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</a:rPr>
                        <a:t>2021 года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</a:rPr>
                        <a:t>2022 года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Оценка </a:t>
                      </a:r>
                    </a:p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2023 года</a:t>
                      </a: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Прогноз на: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</a:p>
                  </a:txBody>
                  <a:tcPr anchor="ctr"/>
                </a:tc>
              </a:tr>
              <a:tr h="504810">
                <a:tc vMerge="1">
                  <a:txBody>
                    <a:bodyPr/>
                    <a:lstStyle/>
                    <a:p>
                      <a:pPr algn="ctr"/>
                      <a:endParaRPr lang="ru-RU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1 вариант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</a:rPr>
                        <a:t>2 вариант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sz="1600" u="none" dirty="0" smtClean="0"/>
                        <a:t>Объем</a:t>
                      </a:r>
                      <a:r>
                        <a:rPr lang="ru-RU" sz="1600" u="none" baseline="0" dirty="0" smtClean="0"/>
                        <a:t> отгруженных товаров собственного производства, выполненных работ и услуг собственными силами</a:t>
                      </a:r>
                      <a:endParaRPr lang="ru-RU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млн.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178,3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127,25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12,91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13,28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13,69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14,19</a:t>
                      </a:r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Валовый</a:t>
                      </a:r>
                      <a:r>
                        <a:rPr lang="ru-RU" sz="1600" baseline="0" dirty="0" smtClean="0"/>
                        <a:t> выпуск продукции в </a:t>
                      </a:r>
                      <a:r>
                        <a:rPr lang="ru-RU" sz="1600" baseline="0" dirty="0" err="1" smtClean="0"/>
                        <a:t>сельхозорганизациях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млн.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229,3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206,8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206,8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206,8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206,8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206,8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206,8</a:t>
                      </a:r>
                      <a:endParaRPr lang="ru-RU" sz="1600" dirty="0"/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Объем работ, выполненных по виду</a:t>
                      </a:r>
                      <a:r>
                        <a:rPr lang="ru-RU" sz="1600" baseline="0" dirty="0" smtClean="0"/>
                        <a:t> деятельности «строительство»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млн.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128,9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134,5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Розничный товарооборот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млн.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36,85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36,96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36,96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42,18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42,73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46,58</a:t>
                      </a:r>
                      <a:endParaRPr lang="ru-RU" sz="1600" dirty="0"/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Число действующих малых предприятий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46</a:t>
                      </a:r>
                      <a:endParaRPr lang="ru-RU" sz="1600" dirty="0"/>
                    </a:p>
                  </a:txBody>
                  <a:tcPr anchor="ctr"/>
                </a:tc>
              </a:tr>
              <a:tr h="395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Число действующих </a:t>
                      </a:r>
                      <a:r>
                        <a:rPr lang="ru-RU" sz="1600" dirty="0" err="1" smtClean="0"/>
                        <a:t>микропредприятий</a:t>
                      </a:r>
                      <a:r>
                        <a:rPr lang="ru-RU" sz="16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СОЦИАЛЬНО-ЭКОНОМИЧЕСКОЕ РАЗВИТИЕ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1278" y="692696"/>
            <a:ext cx="7604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Основные параметры районного бюджета </a:t>
            </a:r>
          </a:p>
          <a:p>
            <a:pPr algn="ctr"/>
            <a:r>
              <a:rPr lang="ru-RU" sz="2400" dirty="0" smtClean="0"/>
              <a:t>на 2024 год и на плановый период 2025 и 2026 годов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00714"/>
              </p:ext>
            </p:extLst>
          </p:nvPr>
        </p:nvGraphicFramePr>
        <p:xfrm>
          <a:off x="262558" y="1772816"/>
          <a:ext cx="11749911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36705"/>
                <a:gridCol w="1872208"/>
                <a:gridCol w="1776682"/>
                <a:gridCol w="17643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Показатели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Доходы, в том числе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918 733,5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813 953,0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815 448,6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налоговые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неналоговые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61 146,5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61 531,2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62 589,7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безвозмездные перечисления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852 555,9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747 390,8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827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Иные межбюджетные трансферты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5031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,1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5031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5031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Расходы, в том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числе: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923 319,4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810 623,9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805 939,2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условно утвержденные расходы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6 405,7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12 638,9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Дефицит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4 58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5,9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3 076,6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3 129,5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Процент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дефицита к доходам без учета безвозмездных поступлений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7,5%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5,0%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5,0%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Верхний предел государственного долга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7 662,5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10 792,0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70382" y="1323638"/>
            <a:ext cx="1610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</a:t>
            </a:r>
            <a:r>
              <a:rPr lang="ru-RU" sz="2000" dirty="0" smtClean="0"/>
              <a:t>ыс. руб</a:t>
            </a:r>
            <a:r>
              <a:rPr lang="ru-RU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ХАРАКТЕРИСТИКИ РАЙОННОГО БЮДЖЕТА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92371"/>
              </p:ext>
            </p:extLst>
          </p:nvPr>
        </p:nvGraphicFramePr>
        <p:xfrm>
          <a:off x="-1" y="838200"/>
          <a:ext cx="12190413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7197" y="0"/>
            <a:ext cx="1019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Основные параметры бюджета МО «Баяндаевский район»  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487694" y="760469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т</a:t>
            </a:r>
            <a:r>
              <a:rPr lang="ru-RU" sz="2400" dirty="0" smtClean="0"/>
              <a:t>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060255"/>
              </p:ext>
            </p:extLst>
          </p:nvPr>
        </p:nvGraphicFramePr>
        <p:xfrm>
          <a:off x="190550" y="1772816"/>
          <a:ext cx="11805411" cy="3705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00698"/>
                <a:gridCol w="1333171"/>
                <a:gridCol w="1549108"/>
                <a:gridCol w="1696642"/>
                <a:gridCol w="1696642"/>
                <a:gridCol w="1329150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факт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Налоговые и неналоговые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56 848,7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57 516,7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61 146,5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61 531,2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62 589,7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64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Безвозмездные поступления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из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них: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861 676,3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973 093,4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857 587,0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752 421,8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752 858,9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Дотации, в том числе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195 148,2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228 725,1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251 759,2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186 588,7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182 028,1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73461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дотации на выравнивание бюджетной обеспеченности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480,7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137 646,1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161 320,5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145 260,7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156 468,4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948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дотации на поддержку мер по обеспечению сбалансированности бюджетов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71 667,5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91 079,0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90 438,7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41 328,0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25 559,7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5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 ДОХОДОВ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918 525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1 030 610,1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918 733,5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813 953,0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815 448,6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50808" y="136879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8001" y="188640"/>
            <a:ext cx="1062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Показатели поступления доходов в бюджет района в 202</a:t>
            </a:r>
            <a:r>
              <a:rPr lang="en-US" sz="2400" dirty="0" smtClean="0"/>
              <a:t>2</a:t>
            </a:r>
            <a:r>
              <a:rPr lang="ru-RU" sz="2400" dirty="0" smtClean="0"/>
              <a:t>-202</a:t>
            </a:r>
            <a:r>
              <a:rPr lang="en-US" sz="2400" dirty="0" smtClean="0"/>
              <a:t>6</a:t>
            </a:r>
            <a:r>
              <a:rPr lang="ru-RU" sz="2400" dirty="0" smtClean="0"/>
              <a:t> годах </a:t>
            </a:r>
          </a:p>
          <a:p>
            <a:pPr algn="ctr"/>
            <a:r>
              <a:rPr lang="ru-RU" sz="2400" dirty="0" smtClean="0"/>
              <a:t>с учетом изменения бюджетного и налогового законодательства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158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661609"/>
              </p:ext>
            </p:extLst>
          </p:nvPr>
        </p:nvGraphicFramePr>
        <p:xfrm>
          <a:off x="0" y="44625"/>
          <a:ext cx="12190413" cy="68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1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48026"/>
              </p:ext>
            </p:extLst>
          </p:nvPr>
        </p:nvGraphicFramePr>
        <p:xfrm>
          <a:off x="190550" y="1084872"/>
          <a:ext cx="11805411" cy="5214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8632"/>
                <a:gridCol w="1296144"/>
                <a:gridCol w="1152128"/>
                <a:gridCol w="1224136"/>
                <a:gridCol w="1224136"/>
                <a:gridCol w="1220235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факт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НАЛОГОВЫЕ И НЕНАЛОГОВЫЕ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848,8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55 138,7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61 146,5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61 531,2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62 589,7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64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налоги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 прибыль,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573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835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43 661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44 218,9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774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на товары (товары, работы), реализуемые на территории РФ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449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438,4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463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477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494,2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8 538,7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5 712,5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9 500,0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8 968,1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9 122,1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государственная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пошлина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1 270,7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1 570,3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1 350,0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1 450,0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1 500,0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доходы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от использования имущества, находящегося в государственной и муниципальной собственности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1 917,4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1 437,1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1 850,0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1 800,0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1 847,9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платежи при пользовании природными ресурсами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1 235,2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86,9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доходы от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оказания платных услуг (работ) и  компенсации затрат государства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810,9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304,5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1 000,0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50808" y="69269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НАЛОГОВЫЕ И НЕНАЛОГОВЫЕ ДОХОДЫ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52107"/>
              </p:ext>
            </p:extLst>
          </p:nvPr>
        </p:nvGraphicFramePr>
        <p:xfrm>
          <a:off x="190550" y="1084872"/>
          <a:ext cx="11805411" cy="237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8632"/>
                <a:gridCol w="1296144"/>
                <a:gridCol w="1152128"/>
                <a:gridCol w="1224136"/>
                <a:gridCol w="1224136"/>
                <a:gridCol w="1220235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факт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г.,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г.,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НАЛОГОВЫЕ И НЕНАЛОГОВЫЕ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ДОХОДЫ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848,8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61 146,5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61 531,2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62 589,7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6495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 доходы от продажи материальных и нематериальных активов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1 500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1 078,6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1 800,0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1 800,0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1 850,0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штрафы, санкции, возмещение ущерба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998,2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892,4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1 062,0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1 256,7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1 340,4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прочие неналоговые доходы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555,1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782,4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650,0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27454" y="692696"/>
            <a:ext cx="380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Продолжение таблицы, тыс</a:t>
            </a:r>
            <a:r>
              <a:rPr lang="ru-RU" dirty="0" smtClean="0"/>
              <a:t>. руб.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НАЛОГОВЫЕ И НЕНАЛОГОВЫЕ ДОХОДЫ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38" y="1077678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Уважаемые жители Баяндаевского района !</a:t>
            </a:r>
            <a:endParaRPr lang="ru-RU" sz="24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590" y="1590427"/>
            <a:ext cx="11017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Вашему вниманию представлен информационный материал «Бюджет для граждан», созданный для обеспечения реализации принципа прозрачности (открытости) и обеспечения доступного информирования граждан об основных понятиях бюджета и бюджетного процесса, а также об основных направлениях местного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45714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873221"/>
              </p:ext>
            </p:extLst>
          </p:nvPr>
        </p:nvGraphicFramePr>
        <p:xfrm>
          <a:off x="0" y="64643"/>
          <a:ext cx="4150989" cy="3364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164455"/>
              </p:ext>
            </p:extLst>
          </p:nvPr>
        </p:nvGraphicFramePr>
        <p:xfrm>
          <a:off x="4091136" y="0"/>
          <a:ext cx="410445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654321"/>
              </p:ext>
            </p:extLst>
          </p:nvPr>
        </p:nvGraphicFramePr>
        <p:xfrm>
          <a:off x="8111430" y="17346"/>
          <a:ext cx="4222999" cy="333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097749"/>
              </p:ext>
            </p:extLst>
          </p:nvPr>
        </p:nvGraphicFramePr>
        <p:xfrm>
          <a:off x="-97482" y="3501008"/>
          <a:ext cx="4386185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6225"/>
              </p:ext>
            </p:extLst>
          </p:nvPr>
        </p:nvGraphicFramePr>
        <p:xfrm>
          <a:off x="4118544" y="3634605"/>
          <a:ext cx="4032448" cy="322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531555"/>
              </p:ext>
            </p:extLst>
          </p:nvPr>
        </p:nvGraphicFramePr>
        <p:xfrm>
          <a:off x="7949803" y="3645024"/>
          <a:ext cx="4222998" cy="32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41026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0550" y="1804256"/>
            <a:ext cx="3744416" cy="241683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Дотации – </a:t>
            </a:r>
            <a:r>
              <a:rPr lang="en-US" dirty="0" smtClean="0">
                <a:solidFill>
                  <a:schemeClr val="tx1"/>
                </a:solidFill>
              </a:rPr>
              <a:t>251 759,2 </a:t>
            </a:r>
            <a:r>
              <a:rPr lang="ru-RU" sz="1600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Субсидии – </a:t>
            </a:r>
            <a:r>
              <a:rPr lang="en-US" dirty="0" smtClean="0">
                <a:solidFill>
                  <a:schemeClr val="tx1"/>
                </a:solidFill>
              </a:rPr>
              <a:t>35 334,4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Субвенции – 5</a:t>
            </a:r>
            <a:r>
              <a:rPr lang="en-US" dirty="0" smtClean="0">
                <a:solidFill>
                  <a:schemeClr val="tx1"/>
                </a:solidFill>
              </a:rPr>
              <a:t>65 462,3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Иные межбюджетные трансферты – </a:t>
            </a:r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031</a:t>
            </a:r>
            <a:r>
              <a:rPr lang="ru-RU" dirty="0" smtClean="0">
                <a:solidFill>
                  <a:schemeClr val="tx1"/>
                </a:solidFill>
              </a:rPr>
              <a:t>,1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550" y="1320840"/>
            <a:ext cx="3744416" cy="66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202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год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ПРОГНОЗИРУЕМЫЕ БЕЗВОЗМЕЗДНЫЕ ПОСТУПЛЕНИЯ 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308626"/>
              </p:ext>
            </p:extLst>
          </p:nvPr>
        </p:nvGraphicFramePr>
        <p:xfrm>
          <a:off x="298562" y="4221088"/>
          <a:ext cx="3528392" cy="296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184561" y="1804256"/>
            <a:ext cx="3744416" cy="241683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Дотации – </a:t>
            </a:r>
            <a:r>
              <a:rPr lang="en-US" dirty="0" smtClean="0">
                <a:solidFill>
                  <a:schemeClr val="tx1"/>
                </a:solidFill>
              </a:rPr>
              <a:t>186 588,7  </a:t>
            </a:r>
            <a:r>
              <a:rPr lang="ru-RU" sz="1600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Субсидии – </a:t>
            </a:r>
            <a:r>
              <a:rPr lang="en-US" dirty="0" smtClean="0">
                <a:solidFill>
                  <a:schemeClr val="tx1"/>
                </a:solidFill>
              </a:rPr>
              <a:t>29 534,8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Субвенции – </a:t>
            </a:r>
            <a:r>
              <a:rPr lang="en-US" dirty="0" smtClean="0">
                <a:solidFill>
                  <a:schemeClr val="tx1"/>
                </a:solidFill>
              </a:rPr>
              <a:t>531 267,3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Иные межбюджетные трансферты – </a:t>
            </a:r>
            <a:r>
              <a:rPr lang="en-US" dirty="0" smtClean="0">
                <a:solidFill>
                  <a:schemeClr val="tx1"/>
                </a:solidFill>
              </a:rPr>
              <a:t>5 031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74966" y="1804256"/>
            <a:ext cx="3744416" cy="241683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Дотации – </a:t>
            </a:r>
            <a:r>
              <a:rPr lang="en-US" dirty="0" smtClean="0">
                <a:solidFill>
                  <a:schemeClr val="tx1"/>
                </a:solidFill>
              </a:rPr>
              <a:t>182 028,1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 </a:t>
            </a:r>
            <a:r>
              <a:rPr lang="ru-RU" dirty="0" smtClean="0">
                <a:solidFill>
                  <a:schemeClr val="tx1"/>
                </a:solidFill>
              </a:rPr>
              <a:t>Субсидии – </a:t>
            </a:r>
            <a:r>
              <a:rPr lang="en-US" dirty="0" smtClean="0">
                <a:solidFill>
                  <a:schemeClr val="tx1"/>
                </a:solidFill>
              </a:rPr>
              <a:t>38 031,1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Субвенции – </a:t>
            </a:r>
            <a:r>
              <a:rPr lang="en-US" dirty="0" smtClean="0">
                <a:solidFill>
                  <a:schemeClr val="tx1"/>
                </a:solidFill>
              </a:rPr>
              <a:t>527 768,7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Иные межбюджетные трансферты – </a:t>
            </a:r>
            <a:r>
              <a:rPr lang="en-US" dirty="0" smtClean="0">
                <a:solidFill>
                  <a:schemeClr val="tx1"/>
                </a:solidFill>
              </a:rPr>
              <a:t>5 031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тыс. руб.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4561" y="1320840"/>
            <a:ext cx="3744416" cy="6679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5</a:t>
            </a:r>
            <a:r>
              <a:rPr lang="ru-RU" dirty="0" smtClean="0"/>
              <a:t> год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74966" y="1320841"/>
            <a:ext cx="3744416" cy="66799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</a:t>
            </a:r>
            <a:r>
              <a:rPr lang="en-US" dirty="0" smtClean="0"/>
              <a:t>6</a:t>
            </a:r>
            <a:r>
              <a:rPr lang="ru-RU" dirty="0" smtClean="0"/>
              <a:t> год</a:t>
            </a: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039906"/>
              </p:ext>
            </p:extLst>
          </p:nvPr>
        </p:nvGraphicFramePr>
        <p:xfrm>
          <a:off x="4354981" y="4221088"/>
          <a:ext cx="3252393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281352"/>
              </p:ext>
            </p:extLst>
          </p:nvPr>
        </p:nvGraphicFramePr>
        <p:xfrm>
          <a:off x="8174966" y="4221088"/>
          <a:ext cx="3643707" cy="261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Блок-схема: узел 1"/>
          <p:cNvSpPr/>
          <p:nvPr/>
        </p:nvSpPr>
        <p:spPr>
          <a:xfrm>
            <a:off x="232057" y="2375745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229372" y="2661717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29372" y="2940664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32057" y="3212976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8208139" y="238509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234943" y="238509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4234943" y="2670151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8214244" y="2670151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8220349" y="2940664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4234943" y="2962765"/>
            <a:ext cx="144016" cy="144016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4234943" y="3212976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8220349" y="3233765"/>
            <a:ext cx="144016" cy="144016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12237"/>
              </p:ext>
            </p:extLst>
          </p:nvPr>
        </p:nvGraphicFramePr>
        <p:xfrm>
          <a:off x="-60301" y="0"/>
          <a:ext cx="1219041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25310" y="3511227"/>
            <a:ext cx="2965103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УСЛОВНО УТВЕРЖДЕННЫЕ РАСХОДЫ</a:t>
            </a:r>
          </a:p>
          <a:p>
            <a:r>
              <a:rPr lang="ru-RU" sz="1400" dirty="0" smtClean="0"/>
              <a:t>Согласно п. 5 ст. 184.1 БК РФ это не распределенные в плановом периоде по разделам, подразделам, целевым статьям и видам расходов в ведомственной структуре расходов бюджета бюджетные ассигнования</a:t>
            </a:r>
            <a:endParaRPr lang="ru-RU" sz="1400" dirty="0"/>
          </a:p>
        </p:txBody>
      </p:sp>
      <p:pic>
        <p:nvPicPr>
          <p:cNvPr id="1030" name="Picture 6" descr="https://cdn2.iconfinder.com/data/icons/bubble-seo-internet-marketing-5/360/Creative_Services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910" y="3249827"/>
            <a:ext cx="522799" cy="52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098" y="188640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Сведения о расходах бюджета на 202</a:t>
            </a:r>
            <a:r>
              <a:rPr lang="en-US" sz="2000" dirty="0" smtClean="0"/>
              <a:t>4</a:t>
            </a:r>
            <a:r>
              <a:rPr lang="ru-RU" sz="2000" dirty="0" smtClean="0"/>
              <a:t> год и на плановый период 202</a:t>
            </a:r>
            <a:r>
              <a:rPr lang="en-US" sz="2000" dirty="0" smtClean="0"/>
              <a:t>5</a:t>
            </a:r>
            <a:r>
              <a:rPr lang="ru-RU" sz="2000" dirty="0" smtClean="0"/>
              <a:t> и 202</a:t>
            </a:r>
            <a:r>
              <a:rPr lang="en-US" sz="2000" dirty="0" smtClean="0"/>
              <a:t>6</a:t>
            </a:r>
            <a:r>
              <a:rPr lang="ru-RU" sz="2000" dirty="0" smtClean="0"/>
              <a:t> годов в сравнении с ожидаемыми за 202</a:t>
            </a:r>
            <a:r>
              <a:rPr lang="en-US" sz="2000" dirty="0" smtClean="0"/>
              <a:t>3</a:t>
            </a:r>
            <a:r>
              <a:rPr lang="ru-RU" sz="2000" dirty="0" smtClean="0"/>
              <a:t> год и отчетом за 202</a:t>
            </a:r>
            <a:r>
              <a:rPr lang="en-US" sz="2000" dirty="0" smtClean="0"/>
              <a:t>2</a:t>
            </a:r>
            <a:r>
              <a:rPr lang="ru-RU" sz="2000" dirty="0" smtClean="0"/>
              <a:t> год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02187"/>
              </p:ext>
            </p:extLst>
          </p:nvPr>
        </p:nvGraphicFramePr>
        <p:xfrm>
          <a:off x="262558" y="1373075"/>
          <a:ext cx="11681779" cy="516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7392"/>
                <a:gridCol w="1497287"/>
                <a:gridCol w="1422423"/>
                <a:gridCol w="1347559"/>
                <a:gridCol w="1422423"/>
                <a:gridCol w="1364695"/>
              </a:tblGrid>
              <a:tr h="3835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факт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год,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363,8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95 850,9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109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642,6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79 793,3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73 767,1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оборона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750,0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1 255,4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деятельность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652,8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13 212,6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9 118,2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5 525,4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5 598,6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Национальная экономика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655,0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834,1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873,5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957,5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1 059,2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Жилищно-коммунальное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хозяйство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574,7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549,7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560,1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1 060,0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Охрана окружающей среды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079,3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1 177,6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7 942,0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1 062,6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650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683,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726 636,3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631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555,7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577 262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585 988,8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Культура, кинематография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598,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32 420,0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31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991,9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24 769,2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22 492,1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Здравоохранение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833,1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17 351,9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15 483,6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15 487,5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15 628,5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и спорт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4 340,9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294,7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1 600,0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1 553,2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1 512,0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62754" y="100374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9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5606" y="260648"/>
            <a:ext cx="2281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Продолжение таб., </a:t>
            </a:r>
          </a:p>
          <a:p>
            <a:pPr algn="r"/>
            <a:r>
              <a:rPr lang="ru-RU" dirty="0" smtClean="0"/>
              <a:t>тыс. руб.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565671"/>
              </p:ext>
            </p:extLst>
          </p:nvPr>
        </p:nvGraphicFramePr>
        <p:xfrm>
          <a:off x="262558" y="917711"/>
          <a:ext cx="11665295" cy="21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0862"/>
                <a:gridCol w="1495175"/>
                <a:gridCol w="1420416"/>
                <a:gridCol w="1345657"/>
                <a:gridCol w="1420416"/>
                <a:gridCol w="1362769"/>
              </a:tblGrid>
              <a:tr h="38357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факт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2023 год, оценка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2026 год, прогноз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Средства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массовой информации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514,8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292,7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526,5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2 905,2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2 971,4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Обслуживание муниципального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долга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10,0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Межбюджетные трансферты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106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416,6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121 999,2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114 700,1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93 768,1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94 698,9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9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924 559,3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1 025 375,9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923 319,4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810 623,9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805 939,2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50590" y="2342054"/>
            <a:ext cx="3081628" cy="108012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2024 г. –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631 555,7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тыс. руб.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2025 г. –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577 262,4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тыс. руб.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2026 г. –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585 988,8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87494" y="4596595"/>
            <a:ext cx="3060340" cy="1275721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2024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3 526,5 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905,2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971,4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5046" y="4622388"/>
            <a:ext cx="3240360" cy="1249929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 1600,0 тыс. руб.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2025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 1553,2 тыс. руб.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2026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– 1512,0 тыс. руб.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590" y="4648183"/>
            <a:ext cx="3081628" cy="122413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2024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90,0 тыс. руб.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2025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90,0 тыс. руб.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2026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– 90,0 тыс.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7494" y="2346201"/>
            <a:ext cx="3060340" cy="108012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2024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31 991,9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24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769,2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2026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22 492,1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574" y="1835848"/>
            <a:ext cx="3384376" cy="64348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 образование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9482" y="1835847"/>
            <a:ext cx="3276364" cy="64348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культуру, кинематографию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574" y="4231296"/>
            <a:ext cx="3384376" cy="57606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здравоохранение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0901" y="4231296"/>
            <a:ext cx="3528392" cy="59640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физическую культуру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79482" y="4251638"/>
            <a:ext cx="3276364" cy="576064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 средства массовой информации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574" y="188094"/>
            <a:ext cx="1123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/>
              <a:t>Согласно , функциональной структуре расходов на социально-культурную сферу предусмотрено на 2024 год -  </a:t>
            </a:r>
            <a:r>
              <a:rPr lang="ru-RU" sz="2400" dirty="0" smtClean="0"/>
              <a:t>6</a:t>
            </a:r>
            <a:r>
              <a:rPr lang="ru-RU" sz="2400" dirty="0" smtClean="0"/>
              <a:t>84</a:t>
            </a:r>
            <a:r>
              <a:rPr lang="ru-RU" sz="2400" dirty="0" smtClean="0"/>
              <a:t> 247,7 </a:t>
            </a:r>
            <a:r>
              <a:rPr lang="ru-RU" sz="2400" dirty="0" smtClean="0"/>
              <a:t>тыс. руб., на 2025 год – </a:t>
            </a:r>
            <a:r>
              <a:rPr lang="en-US" sz="2400" dirty="0" smtClean="0"/>
              <a:t>6</a:t>
            </a:r>
            <a:r>
              <a:rPr lang="ru-RU" sz="2400" dirty="0" smtClean="0"/>
              <a:t>22 </a:t>
            </a:r>
            <a:r>
              <a:rPr lang="en-US" sz="2400" dirty="0" smtClean="0"/>
              <a:t>0</a:t>
            </a:r>
            <a:r>
              <a:rPr lang="ru-RU" sz="2400" dirty="0" smtClean="0"/>
              <a:t>67</a:t>
            </a:r>
            <a:r>
              <a:rPr lang="en-US" sz="2400" dirty="0" smtClean="0"/>
              <a:t>,</a:t>
            </a:r>
            <a:r>
              <a:rPr lang="ru-RU" sz="2400" dirty="0" smtClean="0"/>
              <a:t>5 </a:t>
            </a:r>
            <a:r>
              <a:rPr lang="ru-RU" sz="2400" dirty="0" smtClean="0"/>
              <a:t>тыс. руб., на 2026 год – </a:t>
            </a:r>
            <a:r>
              <a:rPr lang="en-US" sz="2400" dirty="0" smtClean="0"/>
              <a:t>62</a:t>
            </a:r>
            <a:r>
              <a:rPr lang="ru-RU" sz="2400" dirty="0" smtClean="0"/>
              <a:t>8 682</a:t>
            </a:r>
            <a:r>
              <a:rPr lang="en-US" sz="2400" dirty="0" smtClean="0"/>
              <a:t>,</a:t>
            </a:r>
            <a:r>
              <a:rPr lang="ru-RU" sz="2400" dirty="0" smtClean="0"/>
              <a:t>8</a:t>
            </a:r>
            <a:r>
              <a:rPr lang="en-US" sz="2400" dirty="0" smtClean="0"/>
              <a:t> </a:t>
            </a:r>
            <a:r>
              <a:rPr lang="ru-RU" sz="2400" dirty="0" smtClean="0"/>
              <a:t>тыс. руб. 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7080" y="2386375"/>
            <a:ext cx="3240360" cy="1080120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2024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15 483,6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2025 г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15 487,5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2026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</a:rPr>
              <a:t>г.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15 628,5 тыс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. руб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33064" y="1835848"/>
            <a:ext cx="3528392" cy="643485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 социальную поддержку населения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908467" y="908720"/>
            <a:ext cx="4174647" cy="15773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 образование предусмотрено,  </a:t>
            </a:r>
          </a:p>
          <a:p>
            <a:pPr algn="ctr"/>
            <a:r>
              <a:rPr lang="ru-RU" sz="1600" dirty="0" smtClean="0"/>
              <a:t>2024 г. – </a:t>
            </a:r>
            <a:r>
              <a:rPr lang="ru-RU" sz="1600" dirty="0" smtClean="0"/>
              <a:t>631 555,7 </a:t>
            </a:r>
            <a:r>
              <a:rPr lang="ru-RU" sz="1600" dirty="0" smtClean="0"/>
              <a:t>тыс. руб.</a:t>
            </a:r>
          </a:p>
          <a:p>
            <a:pPr algn="ctr"/>
            <a:r>
              <a:rPr lang="ru-RU" sz="1600" dirty="0" smtClean="0"/>
              <a:t>2025 г. – </a:t>
            </a:r>
            <a:r>
              <a:rPr lang="ru-RU" sz="1600" dirty="0" smtClean="0"/>
              <a:t>577 262,4 </a:t>
            </a:r>
            <a:r>
              <a:rPr lang="ru-RU" sz="1600" dirty="0" smtClean="0"/>
              <a:t>тыс. руб.</a:t>
            </a:r>
          </a:p>
          <a:p>
            <a:pPr algn="ctr"/>
            <a:r>
              <a:rPr lang="ru-RU" sz="1600" dirty="0" smtClean="0"/>
              <a:t>2026 г. – </a:t>
            </a:r>
            <a:r>
              <a:rPr lang="ru-RU" sz="1600" dirty="0" smtClean="0"/>
              <a:t>585 988,8 </a:t>
            </a:r>
            <a:r>
              <a:rPr lang="ru-RU" sz="1600" dirty="0" smtClean="0"/>
              <a:t>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721851"/>
              </p:ext>
            </p:extLst>
          </p:nvPr>
        </p:nvGraphicFramePr>
        <p:xfrm>
          <a:off x="190550" y="1268760"/>
          <a:ext cx="7416824" cy="171800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75498"/>
                <a:gridCol w="2409715"/>
                <a:gridCol w="2431611"/>
              </a:tblGrid>
              <a:tr h="7209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Дошкольные учреждения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Общее образование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Дополнительное образование детей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9705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–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129 373,8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 105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993,1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  <a:endParaRPr lang="ru-RU" sz="14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– 109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687,6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–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420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934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,1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400 279,0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  <a:p>
                      <a:pPr algn="l"/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–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409 705,4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51 445,7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  <a:p>
                      <a:pPr algn="l"/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43 714,1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  <a:p>
                      <a:pPr algn="l"/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–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41 239,8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8223"/>
              </p:ext>
            </p:extLst>
          </p:nvPr>
        </p:nvGraphicFramePr>
        <p:xfrm>
          <a:off x="910630" y="3645024"/>
          <a:ext cx="6048672" cy="16845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58353"/>
                <a:gridCol w="2990319"/>
              </a:tblGrid>
              <a:tr h="740563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Молодежная политика </a:t>
                      </a:r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 оздоровление</a:t>
                      </a:r>
                      <a:r>
                        <a:rPr lang="ru-RU" sz="16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детей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Другие вопросы в области образования</a:t>
                      </a:r>
                      <a:endParaRPr lang="ru-RU" sz="16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440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–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90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,0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110,0 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–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110,0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29 712,1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–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27 166,2 тыс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 руб.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–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25 246,0 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тыс. руб.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ятиугольник 8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РАСХОДЫ НА ОБРАЗОВАНИЕ 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18" descr="https://school.sibstrin.ru/img/186439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" y="-493"/>
            <a:ext cx="1202652" cy="11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ашивка 9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975760" y="3284984"/>
            <a:ext cx="4107354" cy="1822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29 образовательных учреждений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12 дошкольных учреждений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14 общеобразовательных учреждений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3 учреждения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8079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РАСХОДЫ НА ОБРАЗОВАНИЕ 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18" descr="https://school.sibstrin.ru/img/186439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" y="-493"/>
            <a:ext cx="1202652" cy="112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ашивка 9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256" y="905977"/>
            <a:ext cx="10568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Расходы на образование реализуются в рамках подпрограмм муниципальной программы «Развитие образования в МО «Баяндаевский район» на </a:t>
            </a:r>
            <a:r>
              <a:rPr lang="ru-RU" sz="2000" dirty="0" smtClean="0"/>
              <a:t>2024-2030 </a:t>
            </a:r>
            <a:r>
              <a:rPr lang="ru-RU" sz="2000" dirty="0" smtClean="0"/>
              <a:t>годы»</a:t>
            </a:r>
            <a:endParaRPr lang="ru-RU" sz="20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65354"/>
              </p:ext>
            </p:extLst>
          </p:nvPr>
        </p:nvGraphicFramePr>
        <p:xfrm>
          <a:off x="262557" y="2016359"/>
          <a:ext cx="11665296" cy="39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04073"/>
                <a:gridCol w="1274765"/>
                <a:gridCol w="1349752"/>
                <a:gridCol w="12367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подпрограмм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4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6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«Повышение доступности и качества</a:t>
                      </a:r>
                      <a:r>
                        <a:rPr lang="ru-RU" baseline="0" dirty="0" smtClean="0"/>
                        <a:t> дошкольного образования в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12</a:t>
                      </a:r>
                      <a:r>
                        <a:rPr lang="en-US" dirty="0" smtClean="0"/>
                        <a:t>8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659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878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3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en-US" dirty="0" smtClean="0"/>
                        <a:t>109</a:t>
                      </a:r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572</a:t>
                      </a:r>
                      <a:r>
                        <a:rPr lang="ru-RU" dirty="0" smtClean="0"/>
                        <a:t>,</a:t>
                      </a:r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«Повышение доступности</a:t>
                      </a:r>
                      <a:r>
                        <a:rPr lang="ru-RU" baseline="0" dirty="0" smtClean="0"/>
                        <a:t> и качества общего </a:t>
                      </a:r>
                      <a:r>
                        <a:rPr lang="ru-RU" baseline="0" dirty="0" smtClean="0"/>
                        <a:t>образования </a:t>
                      </a:r>
                      <a:r>
                        <a:rPr lang="ru-RU" baseline="0" dirty="0" smtClean="0"/>
                        <a:t>в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420 444,1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399 239,0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408 665,4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«Повышение доступности</a:t>
                      </a:r>
                      <a:r>
                        <a:rPr lang="ru-RU" baseline="0" dirty="0" smtClean="0"/>
                        <a:t> и качества дополнительного образования в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38 195,0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33 115,8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31 695,2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«Организация отдыха и оздоровления детей и подростков в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baseline="0" dirty="0" smtClean="0"/>
                        <a:t>5 590,9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4 906,8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4 771,8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«Обеспечение</a:t>
                      </a:r>
                      <a:r>
                        <a:rPr lang="ru-RU" baseline="0" dirty="0" smtClean="0"/>
                        <a:t> деятельности Управления образования администрации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24 121,2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22 259,4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20 474,2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617 010,2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565 399,3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575 179,4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678618" y="1613863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4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16028"/>
              </p:ext>
            </p:extLst>
          </p:nvPr>
        </p:nvGraphicFramePr>
        <p:xfrm>
          <a:off x="538296" y="2132855"/>
          <a:ext cx="11169653" cy="3315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0409"/>
                <a:gridCol w="1296144"/>
                <a:gridCol w="1368152"/>
                <a:gridCol w="1264948"/>
              </a:tblGrid>
              <a:tr h="400556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подпрограмм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финансирования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61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2024</a:t>
                      </a:r>
                      <a:r>
                        <a:rPr lang="ru-RU" baseline="0" dirty="0" smtClean="0"/>
                        <a:t>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2025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2026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0973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«Повышение доступности и качества муниципальных услуг в сфере культурного досуга населения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18 </a:t>
                      </a:r>
                      <a:r>
                        <a:rPr lang="ru-RU" dirty="0" smtClean="0"/>
                        <a:t>347,3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12</a:t>
                      </a:r>
                      <a:r>
                        <a:rPr lang="ru-RU" baseline="0" dirty="0" smtClean="0"/>
                        <a:t> 912,7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11 819,0</a:t>
                      </a:r>
                      <a:endParaRPr lang="ru-RU" dirty="0"/>
                    </a:p>
                  </a:txBody>
                  <a:tcPr/>
                </a:tc>
              </a:tr>
              <a:tr h="700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«Повышение доступности и качества дополнительного образования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 «Баяндаевский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13 232,7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10 580,3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9 526,6</a:t>
                      </a:r>
                      <a:endParaRPr lang="ru-RU" dirty="0"/>
                    </a:p>
                  </a:txBody>
                  <a:tcPr/>
                </a:tc>
              </a:tr>
              <a:tr h="700973">
                <a:tc>
                  <a:txBody>
                    <a:bodyPr/>
                    <a:lstStyle/>
                    <a:p>
                      <a:r>
                        <a:rPr lang="ru-RU" dirty="0" smtClean="0"/>
                        <a:t>«Обеспечение</a:t>
                      </a:r>
                      <a:r>
                        <a:rPr lang="ru-RU" baseline="0" dirty="0" smtClean="0"/>
                        <a:t> деятельности Отдела культуры администрации МО «Баяндаевский район»»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13 644,6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11 856,5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10 673,1</a:t>
                      </a:r>
                      <a:endParaRPr lang="ru-RU" dirty="0"/>
                    </a:p>
                  </a:txBody>
                  <a:tcPr/>
                </a:tc>
              </a:tr>
              <a:tr h="40611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45 224,6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35 349,5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32 018,7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РАСХОДЫ НА КУЛЬТУРУ 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169" y="1163545"/>
            <a:ext cx="113485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Расходы по разделу «Развитие культуры» планируются в рамках подпрограмм муниципальной программы «Развитие культуры МО «Баяндаевский район» на 2024-2030 годы»  </a:t>
            </a:r>
            <a:endParaRPr lang="ru-RU" sz="1900" dirty="0"/>
          </a:p>
        </p:txBody>
      </p:sp>
      <p:sp>
        <p:nvSpPr>
          <p:cNvPr id="2" name="TextBox 1"/>
          <p:cNvSpPr txBox="1"/>
          <p:nvPr/>
        </p:nvSpPr>
        <p:spPr>
          <a:xfrm>
            <a:off x="10510027" y="165598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" y="15585"/>
            <a:ext cx="2566814" cy="116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19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31490"/>
              </p:ext>
            </p:extLst>
          </p:nvPr>
        </p:nvGraphicFramePr>
        <p:xfrm>
          <a:off x="230436" y="2097464"/>
          <a:ext cx="11809311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36978"/>
                <a:gridCol w="1440160"/>
                <a:gridCol w="1368152"/>
                <a:gridCol w="1264021"/>
              </a:tblGrid>
              <a:tr h="37084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основных мероприятий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Объем финансирования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2024</a:t>
                      </a:r>
                      <a:r>
                        <a:rPr lang="ru-RU" baseline="0" dirty="0" smtClean="0"/>
                        <a:t>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2025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2026 год</a:t>
                      </a:r>
                      <a:endParaRPr lang="ru-RU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«Обеспечение предоставления мер социальной поддержки и социальных услуг в рамках полномочий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</a:t>
                      </a:r>
                      <a:endParaRPr lang="ru-RU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«Выплата пенсии за выслугу лет гражданам, замещавшим должности муниципальной службы Баяндаевского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5 445,2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5 449,1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5 590,1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«Обеспечение деятельности по предоставлению мер социальной поддержки многодетными и малоимущим</a:t>
                      </a:r>
                      <a:r>
                        <a:rPr lang="ru-RU" baseline="0" dirty="0" smtClean="0"/>
                        <a:t> семьям»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7 813,5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7 813,5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7 813,5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«Улучшение жилищных условий молодых семей»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r>
                        <a:rPr lang="ru-RU" baseline="0" dirty="0" smtClean="0"/>
                        <a:t> по основным мероприятиям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 </a:t>
                      </a:r>
                      <a:r>
                        <a:rPr lang="ru-RU" dirty="0" smtClean="0"/>
                        <a:t>358,7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 </a:t>
                      </a:r>
                      <a:r>
                        <a:rPr lang="ru-RU" dirty="0" smtClean="0"/>
                        <a:t>362,6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 </a:t>
                      </a:r>
                      <a:r>
                        <a:rPr lang="ru-RU" dirty="0" smtClean="0"/>
                        <a:t>503,6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 вопросы в области социальной политики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1 124,9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1 124,9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1 124,9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по</a:t>
                      </a:r>
                      <a:r>
                        <a:rPr lang="ru-RU" baseline="0" dirty="0" smtClean="0"/>
                        <a:t> разделу «Социальная политика»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14 408,7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14 412,6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14 553,6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РАСХОДЫ НА СОЦИАЛЬНУЮ ПОЛИТИКУ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4646" y="742705"/>
            <a:ext cx="11058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/>
              <a:t>Расходы по разделу «</a:t>
            </a:r>
            <a:r>
              <a:rPr lang="ru-RU" sz="2000" dirty="0"/>
              <a:t>С</a:t>
            </a:r>
            <a:r>
              <a:rPr lang="ru-RU" sz="2000" dirty="0" smtClean="0"/>
              <a:t>оциальная политика» планируются в рамках муниципальных программ «Социальная поддержка населения Баяндаевского района на 2024-2030 годы», «Молодым семьям – доступное жилье на 2024-2030 годы»  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972672" y="1728132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  <p:sp>
        <p:nvSpPr>
          <p:cNvPr id="3" name="AutoShape 4" descr="https://zvezdagazeta.ru/wp-content/uploads/2022/03/kultura-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Petr\Downloads\safety-3502287_19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49" y="-495"/>
            <a:ext cx="2088232" cy="11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82" y="1124744"/>
            <a:ext cx="1123324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«Бюджет для граждан» – аналитический документ, разрабатываемый в целях предоставления гражданам актуальной информации о бюджете муниципального образования «Баяндаевский район» в формате, доступном для широкого круга пользователей.  </a:t>
            </a:r>
          </a:p>
          <a:p>
            <a:pPr indent="457200" algn="just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В представленной информации отражены основные положения бюджета муниципального образования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«Баяндаевский район» на предстоящий 2024 год и на плановый период 2025 и 2026 годов.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ТАКОЕ «БЮДЖЕТ ДЛЯ ГРАЖДАН» ?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70" y="188640"/>
            <a:ext cx="11356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Бюджет муниципального образования формируется в программном формате. Информация о бюджетных ассигнованиях а 2024-2026 годах, отраженных в бюджете, в разрезе муниципальных программ и непрограммных расходах представлена в таблице: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278782" y="1194661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Перечень муниципальных программ </a:t>
            </a:r>
          </a:p>
          <a:p>
            <a:pPr algn="ctr"/>
            <a:r>
              <a:rPr lang="ru-RU" sz="2000" dirty="0" smtClean="0"/>
              <a:t>на 2024 год и плановый период 2025 и 2026 годов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2841"/>
              </p:ext>
            </p:extLst>
          </p:nvPr>
        </p:nvGraphicFramePr>
        <p:xfrm>
          <a:off x="201408" y="2378736"/>
          <a:ext cx="11761329" cy="31223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32049"/>
                <a:gridCol w="7127980"/>
                <a:gridCol w="1342590"/>
                <a:gridCol w="1417178"/>
                <a:gridCol w="1441532"/>
              </a:tblGrid>
              <a:tr h="23466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Наименование муниципальной программы</a:t>
                      </a:r>
                      <a:endParaRPr lang="ru-RU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2024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2025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 smtClean="0">
                          <a:effectLst/>
                        </a:rPr>
                        <a:t>2026 </a:t>
                      </a:r>
                      <a:r>
                        <a:rPr lang="ru-RU" sz="2000" u="none" strike="noStrike" dirty="0">
                          <a:effectLst/>
                        </a:rPr>
                        <a:t>год</a:t>
                      </a:r>
                      <a:endParaRPr lang="ru-RU" sz="20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"Развитие образования в МО "Баяндаевский район" на 2024-2030 годы"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617 </a:t>
                      </a:r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565 399,3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575 179,4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</a:rPr>
                        <a:t>"Поддержка и развитие физической культуры и спорта в МО "Баяндаевский район" на 2024-2030 годы"</a:t>
                      </a:r>
                      <a:endParaRPr lang="ru-RU" sz="1800" b="0" i="0" u="none" strike="noStrike" dirty="0" smtClean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1 600,0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1 553,2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1 512,0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"Развитие культуры в МО "Баяндаевский район" на 2024-2030 годы"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45 224,6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35 349,5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32 018,7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"</a:t>
                      </a:r>
                      <a:r>
                        <a:rPr lang="ru-RU" sz="1800" u="none" strike="noStrike" dirty="0">
                          <a:effectLst/>
                        </a:rPr>
                        <a:t>Профилактика </a:t>
                      </a:r>
                      <a:r>
                        <a:rPr lang="ru-RU" sz="1800" u="none" strike="noStrike" dirty="0" smtClean="0">
                          <a:effectLst/>
                        </a:rPr>
                        <a:t>социально-значимых заболеваний на 2024-2030 </a:t>
                      </a:r>
                      <a:r>
                        <a:rPr lang="ru-RU" sz="1800" u="none" strike="noStrike" dirty="0">
                          <a:effectLst/>
                        </a:rPr>
                        <a:t>годы"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5</a:t>
                      </a:r>
                      <a:endParaRPr lang="ru-RU" sz="1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</a:rPr>
                        <a:t>"</a:t>
                      </a:r>
                      <a:r>
                        <a:rPr lang="ru-RU" sz="1800" u="none" strike="noStrike" dirty="0">
                          <a:effectLst/>
                        </a:rPr>
                        <a:t>Молодежная политика на </a:t>
                      </a:r>
                      <a:r>
                        <a:rPr lang="ru-RU" sz="1800" u="none" strike="noStrike" dirty="0" smtClean="0">
                          <a:effectLst/>
                        </a:rPr>
                        <a:t>2024-2030 </a:t>
                      </a:r>
                      <a:r>
                        <a:rPr lang="ru-RU" sz="1800" u="none" strike="noStrike" dirty="0">
                          <a:effectLst/>
                        </a:rPr>
                        <a:t>годы"</a:t>
                      </a:r>
                      <a:endParaRPr lang="ru-RU" sz="1800" b="0" i="0" u="none" strike="noStrike" dirty="0">
                        <a:solidFill>
                          <a:schemeClr val="tx1">
                            <a:lumMod val="8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74217" y="20353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9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95815"/>
              </p:ext>
            </p:extLst>
          </p:nvPr>
        </p:nvGraphicFramePr>
        <p:xfrm>
          <a:off x="118542" y="332656"/>
          <a:ext cx="11881320" cy="594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56"/>
                <a:gridCol w="7560840"/>
                <a:gridCol w="1224136"/>
                <a:gridCol w="1368152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 муниципальной программы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2024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2025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2026 год</a:t>
                      </a:r>
                      <a:endParaRPr lang="ru-RU" sz="2000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"Социальная поддержка населения Баяндаевского района на 2024-2030 годы"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13 508,7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13 512,6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13 653,6</a:t>
                      </a:r>
                      <a:endParaRPr lang="ru-RU" dirty="0"/>
                    </a:p>
                  </a:txBody>
                  <a:tcPr anchor="ctr"/>
                </a:tc>
              </a:tr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"Энергосбережение и повышение энергетической эффективности в МО "Баяндаевский район" на 2024-2030 годы"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950,0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900,0</a:t>
                      </a:r>
                      <a:endParaRPr lang="ru-RU" dirty="0"/>
                    </a:p>
                  </a:txBody>
                  <a:tcPr anchor="ctr"/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"Молодым семьям - доступное жилье на 2024-2030 годы"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900,0</a:t>
                      </a:r>
                      <a:endParaRPr lang="ru-RU" dirty="0"/>
                    </a:p>
                  </a:txBody>
                  <a:tcPr anchor="ctr"/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"Комплексное развитие сельских территорий МО "Баяндаевский район" на 2024-2030 годы"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927,6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977,6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977,6</a:t>
                      </a:r>
                      <a:endParaRPr lang="ru-RU" dirty="0"/>
                    </a:p>
                  </a:txBody>
                  <a:tcPr anchor="ctr"/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"Повышение безопасности дорожного движения в МО "Баяндаевский район" на 2024-2030 годы 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493,5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507,5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524,2</a:t>
                      </a:r>
                      <a:endParaRPr lang="ru-RU" dirty="0"/>
                    </a:p>
                  </a:txBody>
                  <a:tcPr anchor="ctr"/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"Охрана окружающей среды в МО "Баяндаевский район" на 2024-2030 годы"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7 064,4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185,0</a:t>
                      </a:r>
                      <a:endParaRPr lang="ru-RU" dirty="0"/>
                    </a:p>
                  </a:txBody>
                  <a:tcPr anchor="ctr"/>
                </a:tc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"Профилактика правонарушений и социального сиротства в Баяндаевском районе" на 2024-2030 годы"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61,0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61,0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5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749441"/>
              </p:ext>
            </p:extLst>
          </p:nvPr>
        </p:nvGraphicFramePr>
        <p:xfrm>
          <a:off x="190550" y="260648"/>
          <a:ext cx="11809312" cy="366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798"/>
                <a:gridCol w="7406090"/>
                <a:gridCol w="1296144"/>
                <a:gridCol w="129614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 муниципальной программы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2023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2024 год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2025 год</a:t>
                      </a:r>
                      <a:endParaRPr lang="ru-RU" sz="2000" dirty="0"/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"Профилактика терроризма и экстремизма на территории МО "Баяндаевский район" на 2024-2030 годы"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272,8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272,8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272,8</a:t>
                      </a:r>
                      <a:endParaRPr lang="ru-RU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"Управление муниципальными финансами в МО "Баяндаевский район" на 2023-2027 годы"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129 603,6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106 252,9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106 224,9</a:t>
                      </a:r>
                      <a:endParaRPr lang="ru-RU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"Совершенствование механизмов управления экономическим развитием" на 2024-2030 годы"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102 </a:t>
                      </a:r>
                      <a:r>
                        <a:rPr lang="ru-RU" baseline="0" dirty="0" smtClean="0"/>
                        <a:t>725,9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69 709,9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65 937,5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Итого по муниципальным программам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913 826,9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802 760,7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798 626,7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Непрограммные расходы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</a:t>
                      </a:r>
                      <a:r>
                        <a:rPr lang="ru-RU" baseline="0" dirty="0" smtClean="0"/>
                        <a:t> 492,5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7 863,2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7 312,5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923 319,4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810 623,9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805 939,2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1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715" y="4443300"/>
            <a:ext cx="4204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КОНТАКТНАЯ ИНФОРМАЦИЯ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06438" y="1757635"/>
            <a:ext cx="964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Материал подготовлен Финансовым управлением </a:t>
            </a:r>
          </a:p>
          <a:p>
            <a:pPr algn="ctr"/>
            <a:r>
              <a:rPr lang="ru-RU" sz="2400" dirty="0" smtClean="0"/>
              <a:t>администрации МО «Баяндаевский район»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34666" y="5030934"/>
            <a:ext cx="9865096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Иркутская область, </a:t>
            </a:r>
          </a:p>
          <a:p>
            <a:r>
              <a:rPr lang="ru-RU" dirty="0" smtClean="0"/>
              <a:t>Баяндаевский район, </a:t>
            </a:r>
          </a:p>
          <a:p>
            <a:r>
              <a:rPr lang="ru-RU" dirty="0" smtClean="0"/>
              <a:t>с. Баяндай, ул. Бутунаева, 2.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79636" y="5569962"/>
            <a:ext cx="385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8(39537) 9-12-41,</a:t>
            </a:r>
            <a:r>
              <a:rPr lang="en-US" dirty="0" smtClean="0"/>
              <a:t> fin40@govirk.ru</a:t>
            </a:r>
            <a:endParaRPr lang="ru-RU" dirty="0"/>
          </a:p>
        </p:txBody>
      </p:sp>
      <p:pic>
        <p:nvPicPr>
          <p:cNvPr id="1028" name="Picture 4" descr="https://static.tildacdn.com/tild3866-6466-4137-a363-613835633236/telefoo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5807" y="5548586"/>
            <a:ext cx="433829" cy="3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80651" y="3225551"/>
            <a:ext cx="10962050" cy="3108543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800" i="1" u="sng" dirty="0" smtClean="0">
                <a:solidFill>
                  <a:schemeClr val="tx1">
                    <a:lumMod val="95000"/>
                  </a:schemeClr>
                </a:solidFill>
              </a:rPr>
              <a:t>Задачи:</a:t>
            </a:r>
            <a:r>
              <a:rPr lang="ru-RU" sz="2400" u="sng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Систематизация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характеристик бюджета;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Привлечение внимания к формированию и расходованию общественных финансов;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Расширение участия граждан в процессе принятия решений в бюджетной сфере;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Повышение уровня финансово-правовых знаний и общей гражданской активности населения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651" y="908720"/>
            <a:ext cx="109620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tx1">
                    <a:lumMod val="95000"/>
                  </a:schemeClr>
                </a:solidFill>
              </a:rPr>
              <a:t>Цели: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Повышение финансовой грамотности;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Раскрытие информации о бюджете муниципального района и деятельности органов власти;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Расширение возможностей взаимодействия органов власти и граждан  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ТАКОЕ «БЮДЖЕТ ДЛЯ ГРАЖДАН» ?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73" y="764704"/>
            <a:ext cx="11250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indent="457200" algn="just"/>
            <a:endParaRPr lang="ru-RU" sz="2400" dirty="0" smtClean="0"/>
          </a:p>
          <a:p>
            <a:pPr indent="457200" algn="just"/>
            <a:r>
              <a:rPr lang="ru-RU" sz="2400" dirty="0" smtClean="0"/>
              <a:t>Важнейшие части бюджета – это его доходная и расходная часть: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599" y="2980695"/>
            <a:ext cx="4732564" cy="1200329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Доходы – </a:t>
            </a:r>
          </a:p>
          <a:p>
            <a:pPr algn="ctr"/>
            <a:r>
              <a:rPr lang="ru-RU" sz="2400" dirty="0" smtClean="0"/>
              <a:t>поступающие в бюджет денежные средства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12015" y="2980695"/>
            <a:ext cx="4943917" cy="2677656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Расходы – </a:t>
            </a:r>
          </a:p>
          <a:p>
            <a:pPr algn="ctr"/>
            <a:r>
              <a:rPr lang="ru-RU" sz="2400" dirty="0" smtClean="0"/>
              <a:t>выплачиваемые из бюджета денежные средства, направляемые на финансовое обеспечение задач и функций государственного и местного самоуправления</a:t>
            </a:r>
            <a:endParaRPr lang="ru-RU" sz="2400" dirty="0"/>
          </a:p>
        </p:txBody>
      </p:sp>
      <p:pic>
        <p:nvPicPr>
          <p:cNvPr id="1026" name="Picture 2" descr="https://i.pinimg.com/originals/4a/ed/f3/4aedf3d8e58961b4367b3b8f7b32ea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9" y="4437112"/>
            <a:ext cx="2681493" cy="207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иугольник 10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ПОНЯТИЕ БЮДЖЕТА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73" y="980728"/>
            <a:ext cx="112506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/>
              <a:t>Бюджет муниципального образования «Баяндаевский район» – это главный финансовый документ муниципального района, в котором закрепляются все его планируемые на очередной финансовый год и плановый период доходы и расходы с целью решения вопросов местного значения. Составление, рассмотрение, утверждение, исполнение, контроль за исполнением местного бюджета осуществляются с соблюдением норм законодательства. 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ПОНЯТИЕ БЮДЖЕТА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90" y="980728"/>
            <a:ext cx="10868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Бюджетная политика включает в себя определение соотношения между доходной и расходной частями бюджета. Здесь возможны три варианта: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3139877"/>
            <a:ext cx="273776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02" y="3139877"/>
            <a:ext cx="27363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3139877"/>
            <a:ext cx="27363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462" y="2640896"/>
            <a:ext cx="399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Сбалансированность бюджета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1148" y="2627701"/>
            <a:ext cx="2378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Дефицит бюджета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650" y="2627701"/>
            <a:ext cx="2532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Профицит бюджета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015" y="5644728"/>
            <a:ext cx="245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Расходы = Доходы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3446" y="5644728"/>
            <a:ext cx="24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Расходы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&lt;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 Доходы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973" y="5644728"/>
            <a:ext cx="24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Расходы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&gt; 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Доходы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785" y="43571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06860" y="4354021"/>
            <a:ext cx="35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00900" y="384601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203425" y="47265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92418" y="472335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955530" y="3792326"/>
            <a:ext cx="8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ПОНЯТИЕ БЮДЖЕТА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598" y="980726"/>
            <a:ext cx="10885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Бюджетная система Российской Федерации – основанная на экономических отношениях  и государственном устройстве РФ, регулируемая законодательством РФ совокупность федерального бюджета, бюджетов субъектов РФ, местных бюджетов и бюджетов государственных внебюджетных фондов.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56992" y="2708920"/>
            <a:ext cx="9217025" cy="6771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ФЕДЕРАЛЬНЫЙ УРОВЕНЬ</a:t>
            </a:r>
          </a:p>
          <a:p>
            <a:r>
              <a:rPr lang="ru-RU" dirty="0" smtClean="0"/>
              <a:t>Федеральный бюджет и бюджеты государственных внебюджетных фондов РФ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88011" y="3861048"/>
            <a:ext cx="9217025" cy="9541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РЕГИОНАЛЬНЫЙ УРОВЕНЬ</a:t>
            </a:r>
          </a:p>
          <a:p>
            <a:pPr algn="ctr"/>
            <a:r>
              <a:rPr lang="ru-RU" dirty="0" smtClean="0"/>
              <a:t>Бюджеты субъектов РФ и бюджеты территориальных государственных внебюджетных фондов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2697" y="5301208"/>
            <a:ext cx="9217025" cy="677108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МУНИЦИПАЛЬНЫЙ УРОВЕНЬ</a:t>
            </a:r>
          </a:p>
          <a:p>
            <a:pPr algn="ctr"/>
            <a:r>
              <a:rPr lang="ru-RU" dirty="0" smtClean="0"/>
              <a:t>Местные бюджеты 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БЮДЖЕТНАЯ СИСТЕМА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0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49655" y="1314933"/>
            <a:ext cx="9937104" cy="745915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Составление проекта бюджета на очередной финансовый год и плановый период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(июль-октябрь)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54646" y="2348880"/>
            <a:ext cx="9936036" cy="648072"/>
          </a:xfrm>
          <a:prstGeom prst="roundRect">
            <a:avLst/>
          </a:pr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Рассмотрение проекта бюджета и его утверждение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(ноябрь-декабрь)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4646" y="3501008"/>
            <a:ext cx="9936036" cy="720080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Исполнение бюджета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(январь-декабрь)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4646" y="4797152"/>
            <a:ext cx="9936036" cy="576064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Отчетность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(январь-декабрь)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70135">
            <a:off x="266976" y="1442141"/>
            <a:ext cx="754450" cy="1361722"/>
          </a:xfrm>
          <a:prstGeom prst="curvedRigh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21421758">
            <a:off x="11026347" y="2517207"/>
            <a:ext cx="788286" cy="1548172"/>
          </a:xfrm>
          <a:prstGeom prst="curvedLeftArrow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327488">
            <a:off x="340047" y="3673679"/>
            <a:ext cx="648072" cy="1429717"/>
          </a:xfrm>
          <a:prstGeom prst="curved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0" y="0"/>
            <a:ext cx="10850162" cy="692696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БЮДЖЕТНЫЙ ПРОЦЕСС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0770382" y="-493"/>
            <a:ext cx="772318" cy="692696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1446936" y="-493"/>
            <a:ext cx="743477" cy="69269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7780</TotalTime>
  <Words>3151</Words>
  <Application>Microsoft Office PowerPoint</Application>
  <PresentationFormat>Произвольный</PresentationFormat>
  <Paragraphs>866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Исполнительная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 Windows</cp:lastModifiedBy>
  <cp:revision>488</cp:revision>
  <dcterms:created xsi:type="dcterms:W3CDTF">2022-10-17T09:00:13Z</dcterms:created>
  <dcterms:modified xsi:type="dcterms:W3CDTF">2024-01-25T08:55:57Z</dcterms:modified>
</cp:coreProperties>
</file>